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3" r:id="rId2"/>
    <p:sldId id="256" r:id="rId3"/>
    <p:sldId id="263" r:id="rId4"/>
    <p:sldId id="262" r:id="rId5"/>
    <p:sldId id="261" r:id="rId6"/>
    <p:sldId id="260" r:id="rId7"/>
    <p:sldId id="259" r:id="rId8"/>
    <p:sldId id="282" r:id="rId9"/>
    <p:sldId id="283" r:id="rId10"/>
    <p:sldId id="286" r:id="rId11"/>
    <p:sldId id="287" r:id="rId12"/>
    <p:sldId id="288" r:id="rId13"/>
    <p:sldId id="285" r:id="rId14"/>
    <p:sldId id="272" r:id="rId15"/>
    <p:sldId id="268" r:id="rId16"/>
    <p:sldId id="296" r:id="rId17"/>
    <p:sldId id="267" r:id="rId18"/>
    <p:sldId id="276" r:id="rId19"/>
    <p:sldId id="266" r:id="rId20"/>
    <p:sldId id="265" r:id="rId21"/>
    <p:sldId id="257" r:id="rId22"/>
    <p:sldId id="277" r:id="rId23"/>
    <p:sldId id="280" r:id="rId24"/>
    <p:sldId id="281" r:id="rId25"/>
    <p:sldId id="295" r:id="rId26"/>
    <p:sldId id="292" r:id="rId27"/>
    <p:sldId id="294" r:id="rId28"/>
    <p:sldId id="270"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661" autoAdjust="0"/>
    <p:restoredTop sz="94624" autoAdjust="0"/>
  </p:normalViewPr>
  <p:slideViewPr>
    <p:cSldViewPr>
      <p:cViewPr>
        <p:scale>
          <a:sx n="75" d="100"/>
          <a:sy n="75" d="100"/>
        </p:scale>
        <p:origin x="-10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25/07/1434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25/07/1434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643182"/>
            <a:ext cx="8229600" cy="1000124"/>
          </a:xfrm>
        </p:spPr>
        <p:txBody>
          <a:bodyPr>
            <a:normAutofit fontScale="90000"/>
          </a:bodyPr>
          <a:lstStyle/>
          <a:p>
            <a:r>
              <a:rPr lang="en-US" dirty="0" smtClean="0"/>
              <a:t/>
            </a:r>
            <a:br>
              <a:rPr lang="en-US" dirty="0" smtClean="0"/>
            </a:br>
            <a:endParaRPr lang="ar-JO" dirty="0"/>
          </a:p>
        </p:txBody>
      </p:sp>
      <p:sp>
        <p:nvSpPr>
          <p:cNvPr id="3" name="عنصر نائب للمحتوى 2"/>
          <p:cNvSpPr>
            <a:spLocks noGrp="1"/>
          </p:cNvSpPr>
          <p:nvPr>
            <p:ph idx="1"/>
          </p:nvPr>
        </p:nvSpPr>
        <p:spPr>
          <a:xfrm>
            <a:off x="500034" y="2071678"/>
            <a:ext cx="8229600" cy="4214818"/>
          </a:xfrm>
        </p:spPr>
        <p:txBody>
          <a:bodyPr>
            <a:normAutofit/>
          </a:bodyPr>
          <a:lstStyle/>
          <a:p>
            <a:pPr algn="ctr">
              <a:buNone/>
            </a:pPr>
            <a:r>
              <a:rPr lang="ar-SA" sz="2800" b="1" dirty="0" smtClean="0">
                <a:solidFill>
                  <a:schemeClr val="accent1"/>
                </a:solidFill>
              </a:rPr>
              <a:t> </a:t>
            </a:r>
            <a:endParaRPr lang="en-US" sz="2800" dirty="0" smtClean="0">
              <a:solidFill>
                <a:schemeClr val="accent1"/>
              </a:solidFill>
            </a:endParaRPr>
          </a:p>
          <a:p>
            <a:pPr algn="ctr">
              <a:buNone/>
            </a:pPr>
            <a:r>
              <a:rPr lang="ar-SA" sz="4000" b="1" dirty="0" smtClean="0">
                <a:latin typeface="Bernard MT Condensed" pitchFamily="18" charset="0"/>
              </a:rPr>
              <a:t>مؤتمر </a:t>
            </a:r>
            <a:r>
              <a:rPr lang="ar-SA" sz="4000" b="1" dirty="0" smtClean="0"/>
              <a:t>إ</a:t>
            </a:r>
            <a:r>
              <a:rPr lang="ar-SA" sz="4000" b="1" dirty="0" smtClean="0">
                <a:latin typeface="Bernard MT Condensed" pitchFamily="18" charset="0"/>
              </a:rPr>
              <a:t>بداع الطلبة</a:t>
            </a:r>
            <a:endParaRPr lang="en-US" sz="4000" b="1" dirty="0" smtClean="0">
              <a:latin typeface="Bernard MT Condensed" pitchFamily="18" charset="0"/>
            </a:endParaRPr>
          </a:p>
          <a:p>
            <a:pPr algn="ctr">
              <a:buNone/>
            </a:pPr>
            <a:endParaRPr lang="en-US" sz="2000" b="1" dirty="0" smtClean="0">
              <a:latin typeface="Bernard MT Condensed" pitchFamily="18" charset="0"/>
            </a:endParaRPr>
          </a:p>
          <a:p>
            <a:pPr algn="ctr">
              <a:buNone/>
            </a:pPr>
            <a:r>
              <a:rPr lang="ar-SA" sz="4000" b="1" dirty="0" smtClean="0">
                <a:solidFill>
                  <a:srgbClr val="00B050"/>
                </a:solidFill>
                <a:latin typeface="Bernard MT Condensed" pitchFamily="18" charset="0"/>
              </a:rPr>
              <a:t>جامعة بوليتكنك فلسطين</a:t>
            </a:r>
          </a:p>
          <a:p>
            <a:pPr algn="ctr">
              <a:buNone/>
            </a:pPr>
            <a:endParaRPr lang="en-US" sz="2000" dirty="0" smtClean="0">
              <a:latin typeface="Bernard MT Condensed" pitchFamily="18" charset="0"/>
            </a:endParaRPr>
          </a:p>
          <a:p>
            <a:pPr algn="ctr">
              <a:buNone/>
            </a:pPr>
            <a:r>
              <a:rPr lang="ar-SA" sz="4000" b="1" dirty="0" smtClean="0">
                <a:solidFill>
                  <a:srgbClr val="FF0000"/>
                </a:solidFill>
                <a:latin typeface="Bernard MT Condensed" pitchFamily="18" charset="0"/>
              </a:rPr>
              <a:t>كلية المهن التطبيقية</a:t>
            </a:r>
            <a:endParaRPr lang="en-US" sz="3600" dirty="0" smtClean="0">
              <a:solidFill>
                <a:srgbClr val="FF0000"/>
              </a:solidFill>
              <a:latin typeface="Bernard MT Condensed" pitchFamily="18" charset="0"/>
            </a:endParaRPr>
          </a:p>
          <a:p>
            <a:endParaRPr lang="ar-JO" sz="3600" dirty="0">
              <a:solidFill>
                <a:schemeClr val="accent1"/>
              </a:solidFill>
            </a:endParaRPr>
          </a:p>
        </p:txBody>
      </p:sp>
      <p:pic>
        <p:nvPicPr>
          <p:cNvPr id="3074" name="صورة 1" descr="ppu logo-copy_1"/>
          <p:cNvPicPr>
            <a:picLocks noChangeAspect="1" noChangeArrowheads="1"/>
          </p:cNvPicPr>
          <p:nvPr/>
        </p:nvPicPr>
        <p:blipFill>
          <a:blip r:embed="rId2"/>
          <a:srcRect/>
          <a:stretch>
            <a:fillRect/>
          </a:stretch>
        </p:blipFill>
        <p:spPr bwMode="auto">
          <a:xfrm>
            <a:off x="3786182" y="1000108"/>
            <a:ext cx="1428750" cy="1343025"/>
          </a:xfrm>
          <a:prstGeom prst="rect">
            <a:avLst/>
          </a:prstGeom>
          <a:noFill/>
        </p:spPr>
      </p:pic>
      <p:sp>
        <p:nvSpPr>
          <p:cNvPr id="307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JO"/>
          </a:p>
        </p:txBody>
      </p:sp>
      <p:sp>
        <p:nvSpPr>
          <p:cNvPr id="3077" name="Rectangle 5"/>
          <p:cNvSpPr>
            <a:spLocks noChangeArrowheads="1"/>
          </p:cNvSpPr>
          <p:nvPr/>
        </p:nvSpPr>
        <p:spPr bwMode="auto">
          <a:xfrm>
            <a:off x="0" y="16430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مستطيل 8"/>
          <p:cNvSpPr/>
          <p:nvPr/>
        </p:nvSpPr>
        <p:spPr>
          <a:xfrm>
            <a:off x="2357422" y="1357298"/>
            <a:ext cx="4572000" cy="369332"/>
          </a:xfrm>
          <a:prstGeom prst="rect">
            <a:avLst/>
          </a:prstGeom>
        </p:spPr>
        <p:txBody>
          <a:bodyPr wrap="square">
            <a:spAutoFit/>
          </a:bodyPr>
          <a:lstStyle/>
          <a:p>
            <a:pPr algn="ctr">
              <a:buNone/>
            </a:pPr>
            <a:r>
              <a:rPr lang="ar-SA" b="1" dirty="0" smtClean="0"/>
              <a:t> </a:t>
            </a:r>
            <a:endParaRPr lang="en-US" dirty="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428604"/>
            <a:ext cx="8229600" cy="857256"/>
          </a:xfrm>
        </p:spPr>
        <p:txBody>
          <a:bodyPr>
            <a:noAutofit/>
          </a:bodyPr>
          <a:lstStyle/>
          <a:p>
            <a:pPr algn="r"/>
            <a:r>
              <a:rPr lang="ar-SA" sz="3600" b="1" dirty="0" smtClean="0">
                <a:solidFill>
                  <a:srgbClr val="FF0000"/>
                </a:solidFill>
                <a:latin typeface="Arial" pitchFamily="34" charset="0"/>
                <a:cs typeface="Arial" pitchFamily="34" charset="0"/>
              </a:rPr>
              <a:t>ربو المناشير</a:t>
            </a:r>
            <a:endParaRPr lang="ar-JO" sz="3600" b="1"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428596" y="1357298"/>
            <a:ext cx="8229600" cy="5286412"/>
          </a:xfrm>
        </p:spPr>
        <p:txBody>
          <a:bodyPr>
            <a:normAutofit/>
          </a:bodyPr>
          <a:lstStyle/>
          <a:p>
            <a:pPr algn="just">
              <a:lnSpc>
                <a:spcPct val="150000"/>
              </a:lnSpc>
            </a:pPr>
            <a:r>
              <a:rPr lang="ar-SA" dirty="0" smtClean="0"/>
              <a:t>تقوم مناشير الحجر باستخدام المياه في عمليه قص الحجر وذلك للتبريد ولإزالة المواد الصلبة الناتجة عن عمليه القص</a:t>
            </a:r>
            <a:r>
              <a:rPr lang="en-US" dirty="0" smtClean="0"/>
              <a:t>.</a:t>
            </a:r>
          </a:p>
          <a:p>
            <a:pPr algn="just">
              <a:lnSpc>
                <a:spcPct val="150000"/>
              </a:lnSpc>
            </a:pPr>
            <a:r>
              <a:rPr lang="ar-SA" dirty="0" smtClean="0"/>
              <a:t>"ربو المناشير“هي عبارة عن مخلفات على شكل معجونة والمكونة من البودرات والماء، والناتجة عن عمليات بردخة وتلميع وقص الحجر أو البلاط، حيث تتشكل من البودرة الناتجة والماء المستعمل في عمليات التبريد كإحدى اكبر المخلفات الصناعية في بلادنا.</a:t>
            </a:r>
          </a:p>
          <a:p>
            <a:pPr algn="just">
              <a:lnSpc>
                <a:spcPct val="150000"/>
              </a:lnSpc>
            </a:pPr>
            <a:r>
              <a:rPr lang="ar-SA" dirty="0" smtClean="0"/>
              <a:t>ينتج ما لا يقل عن </a:t>
            </a:r>
            <a:r>
              <a:rPr lang="ar-SA" b="1" dirty="0" smtClean="0">
                <a:solidFill>
                  <a:schemeClr val="accent1">
                    <a:lumMod val="75000"/>
                  </a:schemeClr>
                </a:solidFill>
              </a:rPr>
              <a:t>450</a:t>
            </a:r>
            <a:r>
              <a:rPr lang="ar-SA" dirty="0" smtClean="0"/>
              <a:t>  متر مكعب يوميا من مادة الربو في محافظة الخليل لوحدها، وهو ما يعادل </a:t>
            </a:r>
            <a:r>
              <a:rPr lang="ar-SA" b="1" dirty="0" smtClean="0">
                <a:solidFill>
                  <a:schemeClr val="accent1">
                    <a:lumMod val="75000"/>
                  </a:schemeClr>
                </a:solidFill>
              </a:rPr>
              <a:t>135000</a:t>
            </a:r>
            <a:r>
              <a:rPr lang="ar-SA" dirty="0" smtClean="0"/>
              <a:t> متر مكعب سنويا.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928670"/>
            <a:ext cx="8229600" cy="5572164"/>
          </a:xfrm>
        </p:spPr>
        <p:txBody>
          <a:bodyPr>
            <a:normAutofit/>
          </a:bodyPr>
          <a:lstStyle/>
          <a:p>
            <a:pPr algn="just"/>
            <a:r>
              <a:rPr lang="ar-SA" dirty="0" smtClean="0"/>
              <a:t>بعد جفاف مادة الربو تصبح خفيفة جدا، ويمكن أن تنقل بواسطة الهواء إلى أماكن مختلفة، وقد تدخل إلى الجهاز التنفسي للإنسان مما يسبب له العديد من الأمراض.</a:t>
            </a:r>
          </a:p>
          <a:p>
            <a:pPr algn="just"/>
            <a:r>
              <a:rPr lang="ar-SA" dirty="0" smtClean="0"/>
              <a:t>إلقاء الربو بشكل جائر في الأراضي الزراعية وبجانب الطرق يشكل خطر دائم للإنسان والحيوان بسبب وقوع بعض الأطفال والحيوانات.</a:t>
            </a:r>
          </a:p>
          <a:p>
            <a:pPr algn="just"/>
            <a:r>
              <a:rPr lang="ar-SA" dirty="0" smtClean="0"/>
              <a:t>إن خط الصرف الصحي الرئيسي الناقل لمدينة الخليل يمر من خلال المنطقة الصناعية والعديد من مناشير الحجر تقع مباشرة فوق المجرى لذلك أقدم عدد كبير من المناشير إلى إلقاء الربو في خط الصرف الصحي الناقل.</a:t>
            </a:r>
          </a:p>
          <a:p>
            <a:pPr algn="just"/>
            <a:r>
              <a:rPr lang="ar-SA" dirty="0" smtClean="0"/>
              <a:t>أقدم الإسرائيليون على إنشاء محطة معالجة للمياه العادمة في منطقة تسمى (شوكت) داخل الخط الأخضر بالقرب من الرماضين.</a:t>
            </a:r>
          </a:p>
          <a:p>
            <a:pPr algn="just"/>
            <a:r>
              <a:rPr lang="ar-SA" dirty="0" smtClean="0"/>
              <a:t>يدعي الإسرائيليون أن الربو الموجود في المياه العادمه القادمة من منطقة الخليل تسببت في فشل عمل المحطة في (شوكت).</a:t>
            </a:r>
          </a:p>
          <a:p>
            <a:pPr algn="just">
              <a:buNone/>
            </a:pPr>
            <a:endParaRPr lang="ar-J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214422"/>
            <a:ext cx="8372476" cy="1285860"/>
          </a:xfrm>
        </p:spPr>
        <p:txBody>
          <a:bodyPr>
            <a:noAutofit/>
          </a:bodyPr>
          <a:lstStyle/>
          <a:p>
            <a:pPr algn="r"/>
            <a:r>
              <a:rPr lang="ar-SA" sz="3200" b="1" dirty="0" smtClean="0">
                <a:solidFill>
                  <a:srgbClr val="FF0000"/>
                </a:solidFill>
                <a:latin typeface="Arial" pitchFamily="34" charset="0"/>
                <a:cs typeface="Arial" pitchFamily="34" charset="0"/>
              </a:rPr>
              <a:t>الأضرار المباشرة وغير المباشرة الناتجة عن إلقاء الربو داخل خطوط الصرف الصحي للمياه العادمة:</a:t>
            </a:r>
            <a:r>
              <a:rPr lang="en-US" sz="4000" dirty="0" smtClean="0"/>
              <a:t/>
            </a:r>
            <a:br>
              <a:rPr lang="en-US" sz="4000" dirty="0" smtClean="0"/>
            </a:br>
            <a:endParaRPr lang="ar-JO" sz="4000" dirty="0"/>
          </a:p>
        </p:txBody>
      </p:sp>
      <p:sp>
        <p:nvSpPr>
          <p:cNvPr id="3" name="عنصر نائب للمحتوى 2"/>
          <p:cNvSpPr>
            <a:spLocks noGrp="1"/>
          </p:cNvSpPr>
          <p:nvPr>
            <p:ph idx="1"/>
          </p:nvPr>
        </p:nvSpPr>
        <p:spPr>
          <a:xfrm>
            <a:off x="457200" y="1935480"/>
            <a:ext cx="8229600" cy="4708230"/>
          </a:xfrm>
        </p:spPr>
        <p:txBody>
          <a:bodyPr>
            <a:normAutofit/>
          </a:bodyPr>
          <a:lstStyle/>
          <a:p>
            <a:r>
              <a:rPr lang="ar-SA" dirty="0" smtClean="0"/>
              <a:t>إلحاق أضرار جسيمه بالأراضي الزراعية والمزروعات، وذلك بمساحه تقدر ب</a:t>
            </a:r>
            <a:r>
              <a:rPr lang="en-US" dirty="0" smtClean="0"/>
              <a:t> 8 </a:t>
            </a:r>
            <a:r>
              <a:rPr lang="ar-SA" dirty="0" smtClean="0"/>
              <a:t>آلاف دونم. </a:t>
            </a:r>
          </a:p>
          <a:p>
            <a:r>
              <a:rPr lang="ar-SA" dirty="0" smtClean="0"/>
              <a:t>الضرائب المالية التي يقتطعها الجانب الإسرائيلي.</a:t>
            </a:r>
          </a:p>
          <a:p>
            <a:r>
              <a:rPr lang="ar-SA" dirty="0" smtClean="0"/>
              <a:t>انسداد العديد من خطوط الصرف الصحي الرئيسة الناقلة.</a:t>
            </a:r>
          </a:p>
          <a:p>
            <a:pPr lvl="0"/>
            <a:r>
              <a:rPr lang="ar-SA" dirty="0" smtClean="0"/>
              <a:t>التسبب بمكرهه صحية ومن الأضرار إنبعاث الروائح وانتشار الحشرات والقوارض وانتشار الأمراض المعدية. </a:t>
            </a:r>
          </a:p>
          <a:p>
            <a:pPr lvl="0"/>
            <a:r>
              <a:rPr lang="ar-SA" dirty="0" smtClean="0"/>
              <a:t>نفقات الصيانة السنوية التي تصل إلى مئات الآلاف من </a:t>
            </a:r>
            <a:r>
              <a:rPr lang="ar-SA" dirty="0" smtClean="0"/>
              <a:t>الشوا</a:t>
            </a:r>
            <a:r>
              <a:rPr lang="ar-SA" dirty="0" smtClean="0"/>
              <a:t>ق</a:t>
            </a:r>
            <a:r>
              <a:rPr lang="ar-SA" dirty="0" smtClean="0"/>
              <a:t>ل </a:t>
            </a:r>
            <a:r>
              <a:rPr lang="ar-SA" dirty="0" smtClean="0"/>
              <a:t>لتنظيف السيل على امتداد مساره.</a:t>
            </a:r>
          </a:p>
          <a:p>
            <a:pPr lvl="0"/>
            <a:r>
              <a:rPr lang="ar-SA" dirty="0" smtClean="0"/>
              <a:t>نفقات تقديم المبيدات الحشرية بشكل دوري. </a:t>
            </a:r>
            <a:endParaRPr lang="en-US" dirty="0" smtClean="0"/>
          </a:p>
          <a:p>
            <a:endParaRPr lang="ar-J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1143000"/>
          </a:xfrm>
        </p:spPr>
        <p:txBody>
          <a:bodyPr/>
          <a:lstStyle/>
          <a:p>
            <a:pPr algn="r"/>
            <a:r>
              <a:rPr lang="ar-SA" b="1" dirty="0" smtClean="0">
                <a:solidFill>
                  <a:srgbClr val="FF0000"/>
                </a:solidFill>
              </a:rPr>
              <a:t>الجهود المبذولة لحل المشكلة.</a:t>
            </a:r>
            <a:endParaRPr lang="ar-JO" dirty="0">
              <a:solidFill>
                <a:srgbClr val="FF0000"/>
              </a:solidFill>
            </a:endParaRPr>
          </a:p>
        </p:txBody>
      </p:sp>
      <p:sp>
        <p:nvSpPr>
          <p:cNvPr id="3" name="عنصر نائب للمحتوى 2"/>
          <p:cNvSpPr>
            <a:spLocks noGrp="1"/>
          </p:cNvSpPr>
          <p:nvPr>
            <p:ph idx="1"/>
          </p:nvPr>
        </p:nvSpPr>
        <p:spPr>
          <a:xfrm>
            <a:off x="571472" y="1142984"/>
            <a:ext cx="8229600" cy="5500726"/>
          </a:xfrm>
        </p:spPr>
        <p:txBody>
          <a:bodyPr>
            <a:normAutofit fontScale="85000" lnSpcReduction="10000"/>
          </a:bodyPr>
          <a:lstStyle/>
          <a:p>
            <a:pPr algn="just">
              <a:buNone/>
            </a:pPr>
            <a:r>
              <a:rPr lang="ar-SA" b="1" dirty="0" smtClean="0">
                <a:solidFill>
                  <a:schemeClr val="tx2"/>
                </a:solidFill>
              </a:rPr>
              <a:t>أولا: الدراسات والأبحاث</a:t>
            </a:r>
          </a:p>
          <a:p>
            <a:pPr algn="just"/>
            <a:r>
              <a:rPr lang="ar-SA" dirty="0" smtClean="0"/>
              <a:t>نفذت العديد من الدراسات التي تناولت هذا الموضوع.</a:t>
            </a:r>
          </a:p>
          <a:p>
            <a:pPr algn="just"/>
            <a:r>
              <a:rPr lang="ar-SA" dirty="0" smtClean="0"/>
              <a:t>أهمها تلك الدراسة التي خلصت إلى إمكانية استخدام مادة الربو بعد تجفيفها في العديد من الصناعات.</a:t>
            </a:r>
          </a:p>
          <a:p>
            <a:pPr algn="just">
              <a:buNone/>
            </a:pPr>
            <a:r>
              <a:rPr lang="ar-SA" b="1" dirty="0" smtClean="0">
                <a:solidFill>
                  <a:schemeClr val="tx2"/>
                </a:solidFill>
              </a:rPr>
              <a:t>ثانيا: محطة بلدية الخليل</a:t>
            </a:r>
          </a:p>
          <a:p>
            <a:pPr algn="just"/>
            <a:r>
              <a:rPr lang="ar-SA" dirty="0" smtClean="0"/>
              <a:t>قامت بلديه الخليل بإيجاد حل للمشكلة من خلال إقامة محطة لمعالجه الربو.</a:t>
            </a:r>
          </a:p>
          <a:p>
            <a:pPr algn="just"/>
            <a:r>
              <a:rPr lang="ar-SA" dirty="0" smtClean="0"/>
              <a:t>تبلغ الطاقة القصوى لهذه المحطة 120متر مكعب يوميا فهي بذلك لا تكفي إلا لمعالجة ربع كمية الربو الناتجة يوميا.</a:t>
            </a:r>
          </a:p>
          <a:p>
            <a:pPr algn="just"/>
            <a:r>
              <a:rPr lang="ar-SA" dirty="0" smtClean="0"/>
              <a:t> كان هذا المشروع غير مجدي على الإطلاق.</a:t>
            </a:r>
          </a:p>
          <a:p>
            <a:pPr algn="just">
              <a:buNone/>
            </a:pPr>
            <a:r>
              <a:rPr lang="ar-SA" b="1" dirty="0" smtClean="0">
                <a:solidFill>
                  <a:schemeClr val="tx2"/>
                </a:solidFill>
              </a:rPr>
              <a:t>ثالثا : شركة </a:t>
            </a:r>
            <a:r>
              <a:rPr lang="en-US" b="1" dirty="0" smtClean="0">
                <a:solidFill>
                  <a:schemeClr val="tx2"/>
                </a:solidFill>
              </a:rPr>
              <a:t>Black &amp; Veatch</a:t>
            </a:r>
            <a:r>
              <a:rPr lang="ar-SA" b="1" dirty="0" smtClean="0">
                <a:solidFill>
                  <a:schemeClr val="tx2"/>
                </a:solidFill>
              </a:rPr>
              <a:t> </a:t>
            </a:r>
            <a:endParaRPr lang="en-US" b="1" dirty="0" smtClean="0">
              <a:solidFill>
                <a:schemeClr val="tx2"/>
              </a:solidFill>
            </a:endParaRPr>
          </a:p>
          <a:p>
            <a:pPr algn="just"/>
            <a:r>
              <a:rPr lang="ar-SA" dirty="0" smtClean="0"/>
              <a:t>نفذ هذا المشروع بتمويل من الوكالة الامريكيه للتنميه الدولية </a:t>
            </a:r>
          </a:p>
          <a:p>
            <a:pPr algn="just"/>
            <a:r>
              <a:rPr lang="ar-SA" dirty="0" smtClean="0"/>
              <a:t>تتلخص جهود الشركة بإغلاق جميع فتحات الصرف الصحي في الطرقات والمصانع </a:t>
            </a:r>
          </a:p>
          <a:p>
            <a:pPr algn="just"/>
            <a:r>
              <a:rPr lang="ar-SA" dirty="0" smtClean="0"/>
              <a:t>نقل ماده الربو إلى مكبات خاصة </a:t>
            </a:r>
          </a:p>
          <a:p>
            <a:pPr algn="just"/>
            <a:r>
              <a:rPr lang="ar-SA" dirty="0" smtClean="0"/>
              <a:t>نجح هذا المشروع في تقليص المشكلة إلى حد كبير إلا انه مؤقت ولمدة عام واحد، بالإضافة إلى التكاليف التشغيلية والإدارية الباهظة.</a:t>
            </a:r>
          </a:p>
          <a:p>
            <a:endParaRPr lang="ar-S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4"/>
            <a:ext cx="8229600" cy="1214446"/>
          </a:xfrm>
        </p:spPr>
        <p:txBody>
          <a:bodyPr>
            <a:normAutofit fontScale="90000"/>
          </a:bodyPr>
          <a:lstStyle/>
          <a:p>
            <a:pPr lvl="0" algn="r"/>
            <a:r>
              <a:rPr lang="ar-SA" sz="4900" b="1" dirty="0" smtClean="0">
                <a:solidFill>
                  <a:srgbClr val="FF0000"/>
                </a:solidFill>
                <a:latin typeface="Arial" pitchFamily="34" charset="0"/>
                <a:cs typeface="Arial" pitchFamily="34" charset="0"/>
              </a:rPr>
              <a:t>الحلول المقترحة</a:t>
            </a:r>
            <a:r>
              <a:rPr lang="en-US" dirty="0" smtClean="0"/>
              <a:t/>
            </a:r>
            <a:br>
              <a:rPr lang="en-US" dirty="0" smtClean="0"/>
            </a:br>
            <a:endParaRPr lang="ar-JO" dirty="0"/>
          </a:p>
        </p:txBody>
      </p:sp>
      <p:sp>
        <p:nvSpPr>
          <p:cNvPr id="3" name="عنصر نائب للمحتوى 2"/>
          <p:cNvSpPr>
            <a:spLocks noGrp="1"/>
          </p:cNvSpPr>
          <p:nvPr>
            <p:ph idx="1"/>
          </p:nvPr>
        </p:nvSpPr>
        <p:spPr>
          <a:xfrm>
            <a:off x="500034" y="2285944"/>
            <a:ext cx="8229600" cy="3214758"/>
          </a:xfrm>
        </p:spPr>
        <p:txBody>
          <a:bodyPr/>
          <a:lstStyle/>
          <a:p>
            <a:pPr algn="just">
              <a:buNone/>
            </a:pPr>
            <a:r>
              <a:rPr lang="ar-SA" sz="3600" b="1" dirty="0" smtClean="0">
                <a:solidFill>
                  <a:schemeClr val="accent1">
                    <a:lumMod val="75000"/>
                  </a:schemeClr>
                </a:solidFill>
                <a:latin typeface="Arial" pitchFamily="34" charset="0"/>
                <a:cs typeface="Arial" pitchFamily="34" charset="0"/>
              </a:rPr>
              <a:t>أولا: نقل الربو من مناشير الحجر إلى مكبات خاصة.</a:t>
            </a:r>
          </a:p>
          <a:p>
            <a:pPr algn="just"/>
            <a:endParaRPr lang="ar-SA" sz="1100" b="1" dirty="0" smtClean="0"/>
          </a:p>
          <a:p>
            <a:pPr algn="just"/>
            <a:r>
              <a:rPr lang="ar-SA" dirty="0" smtClean="0"/>
              <a:t>تقدر تكلفة النقل لمادة الربو من المناشير إلى المكبات الخاصة  ب 10000 دولار سنويا للمنشار الواحد، بمتوسط إنتاج 5 متر مكعب من الربو يوميا.</a:t>
            </a:r>
          </a:p>
          <a:p>
            <a:pPr algn="just">
              <a:buNone/>
            </a:pPr>
            <a:endParaRPr lang="ar-SA" dirty="0" smtClean="0"/>
          </a:p>
          <a:p>
            <a:pPr algn="just"/>
            <a:r>
              <a:rPr lang="ar-SA" dirty="0" smtClean="0"/>
              <a:t>حيث تم احتساب هذه القيمة كما يلي:.</a:t>
            </a:r>
          </a:p>
          <a:p>
            <a:endParaRPr lang="ar-J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71438"/>
          </a:xfrm>
        </p:spPr>
        <p:txBody>
          <a:bodyPr>
            <a:noAutofit/>
          </a:bodyPr>
          <a:lstStyle/>
          <a:p>
            <a:pPr algn="r"/>
            <a:endParaRPr lang="ar-JO" sz="2800" dirty="0"/>
          </a:p>
        </p:txBody>
      </p:sp>
      <p:sp>
        <p:nvSpPr>
          <p:cNvPr id="3" name="عنصر نائب للمحتوى 2"/>
          <p:cNvSpPr>
            <a:spLocks noGrp="1"/>
          </p:cNvSpPr>
          <p:nvPr>
            <p:ph idx="1"/>
          </p:nvPr>
        </p:nvSpPr>
        <p:spPr>
          <a:xfrm>
            <a:off x="500034" y="928646"/>
            <a:ext cx="8229600" cy="5929354"/>
          </a:xfrm>
        </p:spPr>
        <p:txBody>
          <a:bodyPr>
            <a:normAutofit fontScale="92500" lnSpcReduction="10000"/>
          </a:bodyPr>
          <a:lstStyle/>
          <a:p>
            <a:pPr>
              <a:buNone/>
            </a:pPr>
            <a:r>
              <a:rPr lang="ar-SA" b="1" dirty="0" smtClean="0">
                <a:solidFill>
                  <a:schemeClr val="tx2"/>
                </a:solidFill>
              </a:rPr>
              <a:t>أولا: تكلفه نقل كل متر مكعب من الربو </a:t>
            </a:r>
            <a:endParaRPr lang="en-US" dirty="0" smtClean="0">
              <a:solidFill>
                <a:schemeClr val="tx2"/>
              </a:solidFill>
            </a:endParaRPr>
          </a:p>
          <a:p>
            <a:pPr>
              <a:buNone/>
            </a:pPr>
            <a:r>
              <a:rPr lang="ar-SA" dirty="0" smtClean="0"/>
              <a:t>تكلفه نقل التنك بحجم 10 متر مكعب من الربو هي 67.5 $</a:t>
            </a:r>
            <a:endParaRPr lang="en-US" dirty="0" smtClean="0"/>
          </a:p>
          <a:p>
            <a:pPr>
              <a:buNone/>
            </a:pPr>
            <a:r>
              <a:rPr lang="ar-SA" dirty="0" smtClean="0"/>
              <a:t> </a:t>
            </a:r>
            <a:endParaRPr lang="en-US" dirty="0" smtClean="0"/>
          </a:p>
          <a:p>
            <a:pPr>
              <a:buNone/>
            </a:pPr>
            <a:r>
              <a:rPr lang="ar-SA" dirty="0" smtClean="0"/>
              <a:t>إذن تكلفه المتر المكعب الواحد هي 6.7 $</a:t>
            </a:r>
          </a:p>
          <a:p>
            <a:pPr>
              <a:buNone/>
            </a:pPr>
            <a:endParaRPr lang="en-US" dirty="0" smtClean="0"/>
          </a:p>
          <a:p>
            <a:pPr>
              <a:buNone/>
            </a:pPr>
            <a:r>
              <a:rPr lang="ar-SA" b="1" dirty="0" smtClean="0">
                <a:solidFill>
                  <a:schemeClr val="tx2"/>
                </a:solidFill>
              </a:rPr>
              <a:t>ثانيا: تكلفة النقل السنوية لمادة الربو من مناشير الحجر إلى المكبات الخاصة </a:t>
            </a:r>
            <a:endParaRPr lang="en-US" dirty="0" smtClean="0">
              <a:solidFill>
                <a:schemeClr val="tx2"/>
              </a:solidFill>
            </a:endParaRPr>
          </a:p>
          <a:p>
            <a:pPr lvl="0">
              <a:lnSpc>
                <a:spcPct val="170000"/>
              </a:lnSpc>
              <a:buNone/>
            </a:pPr>
            <a:r>
              <a:rPr lang="ar-SA" dirty="0" smtClean="0"/>
              <a:t>في المتوسط ،كل منشار ينتج 5 متر مكعب يوميا.</a:t>
            </a:r>
          </a:p>
          <a:p>
            <a:pPr lvl="0">
              <a:lnSpc>
                <a:spcPct val="170000"/>
              </a:lnSpc>
              <a:buNone/>
            </a:pPr>
            <a:r>
              <a:rPr lang="ar-SA" dirty="0" smtClean="0"/>
              <a:t>5متر مكعب * 25 يوم عمل = 125 متر مكعب شهريا.</a:t>
            </a:r>
            <a:endParaRPr lang="en-US" dirty="0" smtClean="0"/>
          </a:p>
          <a:p>
            <a:pPr lvl="0">
              <a:lnSpc>
                <a:spcPct val="170000"/>
              </a:lnSpc>
              <a:buNone/>
            </a:pPr>
            <a:r>
              <a:rPr lang="ar-SA" dirty="0" smtClean="0"/>
              <a:t>125 متر مكعب * 12 شهر = 1500 متر مكعب سنويا. </a:t>
            </a:r>
            <a:endParaRPr lang="en-US" dirty="0" smtClean="0"/>
          </a:p>
          <a:p>
            <a:pPr>
              <a:lnSpc>
                <a:spcPct val="170000"/>
              </a:lnSpc>
              <a:buNone/>
            </a:pPr>
            <a:r>
              <a:rPr lang="ar-SA" dirty="0" smtClean="0"/>
              <a:t>ألتكلفه الاجماليه = 1500 * 6.7$ = 10000$ سنويا.</a:t>
            </a:r>
            <a:endParaRPr lang="en-US" dirty="0" smtClean="0"/>
          </a:p>
          <a:p>
            <a:pPr>
              <a:lnSpc>
                <a:spcPct val="170000"/>
              </a:lnSpc>
              <a:buNone/>
            </a:pPr>
            <a:r>
              <a:rPr lang="ar-SA" dirty="0" smtClean="0"/>
              <a:t> </a:t>
            </a:r>
            <a:endParaRPr lang="en-US" dirty="0" smtClean="0"/>
          </a:p>
          <a:p>
            <a:pPr>
              <a:buNone/>
            </a:pPr>
            <a:endParaRPr lang="ar-J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JO" dirty="0"/>
          </a:p>
        </p:txBody>
      </p:sp>
      <p:sp>
        <p:nvSpPr>
          <p:cNvPr id="3" name="عنصر نائب للمحتوى 2"/>
          <p:cNvSpPr>
            <a:spLocks noGrp="1"/>
          </p:cNvSpPr>
          <p:nvPr>
            <p:ph idx="1"/>
          </p:nvPr>
        </p:nvSpPr>
        <p:spPr>
          <a:xfrm>
            <a:off x="571472" y="1142984"/>
            <a:ext cx="8229600" cy="4746310"/>
          </a:xfrm>
        </p:spPr>
        <p:txBody>
          <a:bodyPr>
            <a:normAutofit fontScale="92500" lnSpcReduction="10000"/>
          </a:bodyPr>
          <a:lstStyle/>
          <a:p>
            <a:pPr rtl="0">
              <a:lnSpc>
                <a:spcPct val="200000"/>
              </a:lnSpc>
              <a:buNone/>
            </a:pPr>
            <a:r>
              <a:rPr lang="ar-SA" b="1" dirty="0" smtClean="0">
                <a:solidFill>
                  <a:schemeClr val="accent1">
                    <a:lumMod val="75000"/>
                  </a:schemeClr>
                </a:solidFill>
              </a:rPr>
              <a:t>بعض الرموز المستخدمة في التحليل و الحسابات</a:t>
            </a:r>
          </a:p>
          <a:p>
            <a:pPr algn="l" rtl="0">
              <a:lnSpc>
                <a:spcPct val="200000"/>
              </a:lnSpc>
              <a:buNone/>
            </a:pPr>
            <a:r>
              <a:rPr lang="en-US" dirty="0" smtClean="0"/>
              <a:t>A = Annual = </a:t>
            </a:r>
            <a:r>
              <a:rPr lang="ar-SA" dirty="0" smtClean="0"/>
              <a:t>السنوي</a:t>
            </a:r>
            <a:endParaRPr lang="en-US" dirty="0" smtClean="0"/>
          </a:p>
          <a:p>
            <a:pPr algn="l" rtl="0">
              <a:lnSpc>
                <a:spcPct val="200000"/>
              </a:lnSpc>
              <a:buNone/>
            </a:pPr>
            <a:r>
              <a:rPr lang="en-US" dirty="0" smtClean="0"/>
              <a:t>P = Present </a:t>
            </a:r>
            <a:r>
              <a:rPr lang="ar-SA" dirty="0" smtClean="0"/>
              <a:t>الحاضر = </a:t>
            </a:r>
            <a:endParaRPr lang="en-US" dirty="0" smtClean="0"/>
          </a:p>
          <a:p>
            <a:pPr algn="l" rtl="0">
              <a:lnSpc>
                <a:spcPct val="200000"/>
              </a:lnSpc>
              <a:buNone/>
            </a:pPr>
            <a:r>
              <a:rPr lang="en-US" dirty="0" smtClean="0"/>
              <a:t>F = Future </a:t>
            </a:r>
            <a:r>
              <a:rPr lang="ar-SA" dirty="0" smtClean="0"/>
              <a:t>المستقبل = </a:t>
            </a:r>
            <a:endParaRPr lang="en-US" dirty="0" smtClean="0"/>
          </a:p>
          <a:p>
            <a:pPr algn="l" rtl="0">
              <a:lnSpc>
                <a:spcPct val="200000"/>
              </a:lnSpc>
              <a:buNone/>
            </a:pPr>
            <a:r>
              <a:rPr lang="en-US" dirty="0" smtClean="0"/>
              <a:t>AW = Annual Worth</a:t>
            </a:r>
            <a:r>
              <a:rPr lang="ar-SA" dirty="0" smtClean="0"/>
              <a:t>القيمة السنوية = </a:t>
            </a:r>
            <a:endParaRPr lang="en-US" dirty="0" smtClean="0"/>
          </a:p>
          <a:p>
            <a:pPr algn="l" rtl="0">
              <a:lnSpc>
                <a:spcPct val="200000"/>
              </a:lnSpc>
              <a:buNone/>
            </a:pPr>
            <a:r>
              <a:rPr lang="en-US" dirty="0" smtClean="0"/>
              <a:t>PW = Present Worth</a:t>
            </a:r>
            <a:r>
              <a:rPr lang="ar-SA" dirty="0" smtClean="0"/>
              <a:t>   القيمة الحالية = </a:t>
            </a:r>
            <a:endParaRPr lang="en-US" dirty="0" smtClean="0"/>
          </a:p>
          <a:p>
            <a:pPr algn="l">
              <a:lnSpc>
                <a:spcPct val="200000"/>
              </a:lnSpc>
              <a:buNone/>
            </a:pPr>
            <a:endParaRPr lang="ar-J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r>
              <a:rPr lang="ar-SA" dirty="0" smtClean="0"/>
              <a:t> </a:t>
            </a:r>
            <a:endParaRPr lang="ar-JO" dirty="0"/>
          </a:p>
        </p:txBody>
      </p:sp>
      <p:sp>
        <p:nvSpPr>
          <p:cNvPr id="3" name="عنصر نائب للمحتوى 2"/>
          <p:cNvSpPr>
            <a:spLocks noGrp="1"/>
          </p:cNvSpPr>
          <p:nvPr>
            <p:ph idx="1"/>
          </p:nvPr>
        </p:nvSpPr>
        <p:spPr>
          <a:xfrm>
            <a:off x="457200" y="1142984"/>
            <a:ext cx="8229600" cy="4983179"/>
          </a:xfrm>
        </p:spPr>
        <p:txBody>
          <a:bodyPr/>
          <a:lstStyle/>
          <a:p>
            <a:pPr>
              <a:buNone/>
            </a:pPr>
            <a:r>
              <a:rPr lang="ar-SA" sz="2800" b="1" dirty="0" smtClean="0">
                <a:solidFill>
                  <a:schemeClr val="tx2"/>
                </a:solidFill>
              </a:rPr>
              <a:t>ثالثا: صافي القيمة الحالية </a:t>
            </a:r>
            <a:endParaRPr lang="en-US" sz="2800" dirty="0" smtClean="0">
              <a:solidFill>
                <a:schemeClr val="tx2"/>
              </a:solidFill>
            </a:endParaRPr>
          </a:p>
          <a:p>
            <a:pPr algn="l">
              <a:buNone/>
            </a:pPr>
            <a:r>
              <a:rPr lang="ar-SA" sz="2800" dirty="0" smtClean="0">
                <a:latin typeface="Arial" pitchFamily="34" charset="0"/>
                <a:cs typeface="Arial" pitchFamily="34" charset="0"/>
              </a:rPr>
              <a:t> </a:t>
            </a:r>
            <a:r>
              <a:rPr lang="en-US" sz="2800" dirty="0" smtClean="0">
                <a:latin typeface="Arial" pitchFamily="34" charset="0"/>
                <a:cs typeface="Arial" pitchFamily="34" charset="0"/>
              </a:rPr>
              <a:t>P W= A(P/A ,I% ,n )</a:t>
            </a:r>
          </a:p>
          <a:p>
            <a:pPr algn="l">
              <a:buNone/>
            </a:pPr>
            <a:r>
              <a:rPr lang="en-US" sz="2800" dirty="0" smtClean="0">
                <a:latin typeface="Arial" pitchFamily="34" charset="0"/>
                <a:cs typeface="Arial" pitchFamily="34" charset="0"/>
              </a:rPr>
              <a:t>PW = -10,000(P/A ,10% ,12)</a:t>
            </a:r>
          </a:p>
          <a:p>
            <a:pPr algn="l">
              <a:buNone/>
            </a:pPr>
            <a:r>
              <a:rPr lang="en-US" sz="2800" b="1" dirty="0" smtClean="0">
                <a:solidFill>
                  <a:srgbClr val="FF0000"/>
                </a:solidFill>
                <a:latin typeface="Arial" pitchFamily="34" charset="0"/>
                <a:cs typeface="Arial" pitchFamily="34" charset="0"/>
              </a:rPr>
              <a:t>PW1  = $ -68,140</a:t>
            </a:r>
            <a:endParaRPr lang="ar-SA" sz="2800" b="1" dirty="0" smtClean="0">
              <a:solidFill>
                <a:srgbClr val="FF0000"/>
              </a:solidFill>
              <a:latin typeface="Arial" pitchFamily="34" charset="0"/>
              <a:cs typeface="Arial" pitchFamily="34" charset="0"/>
            </a:endParaRPr>
          </a:p>
          <a:p>
            <a:pPr>
              <a:buNone/>
            </a:pPr>
            <a:endParaRPr lang="ar-SA" sz="2800" dirty="0" smtClean="0"/>
          </a:p>
          <a:p>
            <a:pPr>
              <a:buNone/>
            </a:pPr>
            <a:endParaRPr lang="ar-SA" sz="2800" dirty="0" smtClean="0"/>
          </a:p>
          <a:p>
            <a:pPr>
              <a:buNone/>
            </a:pPr>
            <a:endParaRPr lang="ar-SA" sz="2800" dirty="0" smtClean="0"/>
          </a:p>
          <a:p>
            <a:pPr>
              <a:buNone/>
            </a:pPr>
            <a:endParaRPr lang="ar-SA" sz="2800" dirty="0" smtClean="0"/>
          </a:p>
          <a:p>
            <a:pPr>
              <a:buNone/>
            </a:pPr>
            <a:endParaRPr lang="ar-SA" sz="2800" dirty="0" smtClean="0"/>
          </a:p>
          <a:p>
            <a:pPr algn="ctr">
              <a:buNone/>
            </a:pPr>
            <a:r>
              <a:rPr lang="ar-SA" sz="1800" dirty="0" smtClean="0"/>
              <a:t>الشكل (1) التدفق النقدي للبديل الأول</a:t>
            </a:r>
            <a:endParaRPr lang="en-US" sz="1800" dirty="0" smtClean="0"/>
          </a:p>
          <a:p>
            <a:pPr algn="ctr">
              <a:buNone/>
            </a:pPr>
            <a:endParaRPr lang="ar-SA" sz="2800" dirty="0" smtClean="0"/>
          </a:p>
        </p:txBody>
      </p:sp>
      <p:pic>
        <p:nvPicPr>
          <p:cNvPr id="4" name="صورة 3"/>
          <p:cNvPicPr/>
          <p:nvPr/>
        </p:nvPicPr>
        <p:blipFill>
          <a:blip r:embed="rId2"/>
          <a:srcRect/>
          <a:stretch>
            <a:fillRect/>
          </a:stretch>
        </p:blipFill>
        <p:spPr bwMode="auto">
          <a:xfrm>
            <a:off x="1285852" y="3214686"/>
            <a:ext cx="6786610"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14290"/>
            <a:ext cx="8229600" cy="60348"/>
          </a:xfrm>
        </p:spPr>
        <p:txBody>
          <a:bodyPr>
            <a:normAutofit fontScale="90000"/>
          </a:bodyPr>
          <a:lstStyle/>
          <a:p>
            <a:r>
              <a:rPr lang="ar-SA" dirty="0" smtClean="0"/>
              <a:t> </a:t>
            </a:r>
            <a:endParaRPr lang="ar-JO" dirty="0"/>
          </a:p>
        </p:txBody>
      </p:sp>
      <p:sp>
        <p:nvSpPr>
          <p:cNvPr id="3" name="عنصر نائب للمحتوى 2"/>
          <p:cNvSpPr>
            <a:spLocks noGrp="1"/>
          </p:cNvSpPr>
          <p:nvPr>
            <p:ph idx="1"/>
          </p:nvPr>
        </p:nvSpPr>
        <p:spPr>
          <a:xfrm>
            <a:off x="500034" y="1357298"/>
            <a:ext cx="8229600" cy="4643470"/>
          </a:xfrm>
        </p:spPr>
        <p:txBody>
          <a:bodyPr>
            <a:normAutofit/>
          </a:bodyPr>
          <a:lstStyle/>
          <a:p>
            <a:pPr algn="just">
              <a:buNone/>
            </a:pPr>
            <a:r>
              <a:rPr lang="ar-SA" sz="3600" b="1" dirty="0" smtClean="0">
                <a:solidFill>
                  <a:schemeClr val="accent1">
                    <a:lumMod val="75000"/>
                  </a:schemeClr>
                </a:solidFill>
                <a:latin typeface="Arial" pitchFamily="34" charset="0"/>
                <a:cs typeface="Arial" pitchFamily="34" charset="0"/>
              </a:rPr>
              <a:t>ثانيا: شراء نشافة (</a:t>
            </a:r>
            <a:r>
              <a:rPr lang="en-US" sz="3600" b="1" dirty="0" smtClean="0">
                <a:solidFill>
                  <a:schemeClr val="accent1">
                    <a:lumMod val="75000"/>
                  </a:schemeClr>
                </a:solidFill>
                <a:latin typeface="Arial" pitchFamily="34" charset="0"/>
                <a:cs typeface="Arial" pitchFamily="34" charset="0"/>
              </a:rPr>
              <a:t>filter press </a:t>
            </a:r>
            <a:r>
              <a:rPr lang="ar-SA" sz="3600" b="1" dirty="0" smtClean="0">
                <a:solidFill>
                  <a:schemeClr val="accent1">
                    <a:lumMod val="75000"/>
                  </a:schemeClr>
                </a:solidFill>
                <a:latin typeface="Arial" pitchFamily="34" charset="0"/>
                <a:cs typeface="Arial" pitchFamily="34" charset="0"/>
              </a:rPr>
              <a:t> ).</a:t>
            </a:r>
          </a:p>
          <a:p>
            <a:pPr algn="just">
              <a:buNone/>
            </a:pPr>
            <a:endParaRPr lang="ar-SA" sz="2800" dirty="0" smtClean="0"/>
          </a:p>
          <a:p>
            <a:pPr algn="just">
              <a:buNone/>
            </a:pPr>
            <a:r>
              <a:rPr lang="ar-SA" sz="4000" dirty="0" smtClean="0"/>
              <a:t>  ينتج عن هذه العملية ما نسبته </a:t>
            </a:r>
            <a:r>
              <a:rPr lang="ar-SA" sz="4000" dirty="0" smtClean="0">
                <a:solidFill>
                  <a:srgbClr val="FF0000"/>
                </a:solidFill>
              </a:rPr>
              <a:t>65% </a:t>
            </a:r>
            <a:r>
              <a:rPr lang="ar-SA" sz="4000" dirty="0" smtClean="0"/>
              <a:t>ماء يعاد استخدامه، و </a:t>
            </a:r>
            <a:r>
              <a:rPr lang="ar-SA" sz="4000" dirty="0" smtClean="0">
                <a:solidFill>
                  <a:srgbClr val="FF0000"/>
                </a:solidFill>
              </a:rPr>
              <a:t>35% </a:t>
            </a:r>
            <a:r>
              <a:rPr lang="ar-SA" sz="4000" dirty="0" smtClean="0"/>
              <a:t>ربو جاف يمكن الاستفادة منه في العديد من الصناعات الأخرى.</a:t>
            </a:r>
          </a:p>
          <a:p>
            <a:pPr algn="just">
              <a:buNone/>
            </a:pPr>
            <a:r>
              <a:rPr lang="ar-SA" sz="4000" dirty="0" smtClean="0"/>
              <a:t> </a:t>
            </a:r>
            <a:endParaRPr lang="ar-JO"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8229600" cy="2714644"/>
          </a:xfrm>
        </p:spPr>
        <p:txBody>
          <a:bodyPr>
            <a:normAutofit fontScale="90000"/>
          </a:bodyPr>
          <a:lstStyle/>
          <a:p>
            <a:pPr algn="r"/>
            <a:r>
              <a:rPr lang="ar-SA" sz="4800" b="1" dirty="0" smtClean="0">
                <a:solidFill>
                  <a:srgbClr val="FF0000"/>
                </a:solidFill>
              </a:rPr>
              <a:t>حسابات البديل الثاني</a:t>
            </a:r>
            <a:r>
              <a:rPr lang="ar-SA" sz="3100" b="1" dirty="0" smtClean="0"/>
              <a:t/>
            </a:r>
            <a:br>
              <a:rPr lang="ar-SA" sz="3100" b="1" dirty="0" smtClean="0"/>
            </a:br>
            <a:r>
              <a:rPr lang="ar-SA" sz="3100" b="1" dirty="0" smtClean="0"/>
              <a:t/>
            </a:r>
            <a:br>
              <a:rPr lang="ar-SA" sz="3100" b="1" dirty="0" smtClean="0"/>
            </a:br>
            <a:r>
              <a:rPr lang="ar-SA" b="1" dirty="0" smtClean="0"/>
              <a:t/>
            </a:r>
            <a:br>
              <a:rPr lang="ar-SA" b="1" dirty="0" smtClean="0"/>
            </a:br>
            <a:endParaRPr lang="ar-JO" b="1" dirty="0"/>
          </a:p>
        </p:txBody>
      </p:sp>
      <p:sp>
        <p:nvSpPr>
          <p:cNvPr id="3" name="عنصر نائب للمحتوى 2"/>
          <p:cNvSpPr>
            <a:spLocks noGrp="1"/>
          </p:cNvSpPr>
          <p:nvPr>
            <p:ph idx="1"/>
          </p:nvPr>
        </p:nvSpPr>
        <p:spPr>
          <a:xfrm>
            <a:off x="357158" y="1214422"/>
            <a:ext cx="8229600" cy="5643578"/>
          </a:xfrm>
        </p:spPr>
        <p:txBody>
          <a:bodyPr>
            <a:normAutofit fontScale="92500" lnSpcReduction="10000"/>
          </a:bodyPr>
          <a:lstStyle/>
          <a:p>
            <a:pPr>
              <a:buNone/>
            </a:pPr>
            <a:r>
              <a:rPr lang="ar-SA" sz="3100" b="1" dirty="0" smtClean="0">
                <a:solidFill>
                  <a:schemeClr val="tx2"/>
                </a:solidFill>
              </a:rPr>
              <a:t>أولا: تكلفه المتر المكعب من الماء</a:t>
            </a:r>
            <a:endParaRPr lang="en-US" sz="3100" b="1" dirty="0" smtClean="0">
              <a:solidFill>
                <a:schemeClr val="tx2"/>
              </a:solidFill>
            </a:endParaRPr>
          </a:p>
          <a:p>
            <a:pPr>
              <a:buNone/>
            </a:pPr>
            <a:r>
              <a:rPr lang="ar-SA" sz="3100" dirty="0" smtClean="0"/>
              <a:t>يوجد مصدران للمياه  التي تستخدمها المناشير، الأول من البلدية  بنسبه 50% بسعر 1.35 $ للمتر المكعب الواحد ، والمصدر الثاني هو تنكات المياه بنسبه 50% بسعر 2.7 $ للمتر المكعب الواحد.</a:t>
            </a:r>
            <a:endParaRPr lang="en-US" sz="3100" dirty="0" smtClean="0"/>
          </a:p>
          <a:p>
            <a:pPr>
              <a:buNone/>
            </a:pPr>
            <a:r>
              <a:rPr lang="ar-SA" sz="3100" dirty="0" smtClean="0"/>
              <a:t>المتوسط =( ثمن الماء من البلديه + ثمن الماء من التنكات ) / 2</a:t>
            </a:r>
            <a:endParaRPr lang="en-US" sz="3100" dirty="0" smtClean="0"/>
          </a:p>
          <a:p>
            <a:pPr>
              <a:buNone/>
            </a:pPr>
            <a:r>
              <a:rPr lang="ar-SA" sz="3100" dirty="0" smtClean="0"/>
              <a:t>          =  (1.35+2.7)/2</a:t>
            </a:r>
            <a:endParaRPr lang="en-US" sz="3100" dirty="0" smtClean="0"/>
          </a:p>
          <a:p>
            <a:pPr>
              <a:buNone/>
            </a:pPr>
            <a:r>
              <a:rPr lang="ar-SA" sz="3100" dirty="0" smtClean="0"/>
              <a:t>          = 2.027$  متوسط سعر المتر المكعب من الماء</a:t>
            </a:r>
            <a:endParaRPr lang="en-US" sz="3100" dirty="0" smtClean="0"/>
          </a:p>
          <a:p>
            <a:pPr>
              <a:buNone/>
            </a:pPr>
            <a:r>
              <a:rPr lang="ar-SA" sz="3100" b="1" dirty="0" smtClean="0">
                <a:solidFill>
                  <a:schemeClr val="tx2"/>
                </a:solidFill>
              </a:rPr>
              <a:t>ثانيا: كميه الماء التي توفرها النشافة سنويا</a:t>
            </a:r>
            <a:endParaRPr lang="ar-SA" sz="3100" dirty="0" smtClean="0">
              <a:solidFill>
                <a:schemeClr val="tx2"/>
              </a:solidFill>
            </a:endParaRPr>
          </a:p>
          <a:p>
            <a:pPr>
              <a:buNone/>
            </a:pPr>
            <a:r>
              <a:rPr lang="ar-SA" sz="2800" dirty="0" smtClean="0"/>
              <a:t>= </a:t>
            </a:r>
            <a:r>
              <a:rPr lang="ar-SA" dirty="0" smtClean="0"/>
              <a:t>كميه الربو الناتج في السنة *نسبه توفير الماء *ثمن المتر المكعب الواحد من الماء</a:t>
            </a:r>
            <a:endParaRPr lang="en-US" sz="2800" dirty="0" smtClean="0"/>
          </a:p>
          <a:p>
            <a:pPr>
              <a:buNone/>
            </a:pPr>
            <a:r>
              <a:rPr lang="ar-SA" sz="3100" dirty="0" smtClean="0"/>
              <a:t>=1500 متر مكعب سنويا * 0.65 نسبه توفير الماء * 2.027$</a:t>
            </a:r>
            <a:endParaRPr lang="en-US" sz="3100" dirty="0" smtClean="0"/>
          </a:p>
          <a:p>
            <a:pPr>
              <a:buNone/>
            </a:pPr>
            <a:r>
              <a:rPr lang="ar-SA" sz="3100" dirty="0" smtClean="0"/>
              <a:t>= 2000$ تقريبا، وهو ما توفره النشافة من الماء في العام الواحد.</a:t>
            </a:r>
            <a:endParaRPr lang="en-US" sz="3100" dirty="0" smtClean="0"/>
          </a:p>
          <a:p>
            <a:endParaRPr lang="ar-J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71546"/>
            <a:ext cx="8305800" cy="2418616"/>
          </a:xfrm>
        </p:spPr>
        <p:txBody>
          <a:bodyPr>
            <a:normAutofit fontScale="90000"/>
          </a:bodyPr>
          <a:lstStyle/>
          <a:p>
            <a:pPr algn="ctr"/>
            <a:r>
              <a:rPr lang="ar-SA" b="1" dirty="0" smtClean="0"/>
              <a:t/>
            </a:r>
            <a:br>
              <a:rPr lang="ar-SA" b="1"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sz="4400" b="1" dirty="0" smtClean="0">
                <a:latin typeface="Arial" pitchFamily="34" charset="0"/>
                <a:cs typeface="Arial" pitchFamily="34" charset="0"/>
              </a:rPr>
              <a:t>مخلفات مصانع قص الحجر "ربو المناشير" في محافظة الخليل – واقع و تطلعات</a:t>
            </a:r>
            <a:r>
              <a:rPr lang="en-US" dirty="0" smtClean="0"/>
              <a:t/>
            </a:r>
            <a:br>
              <a:rPr lang="en-US" dirty="0" smtClean="0"/>
            </a:br>
            <a:endParaRPr lang="ar-JO" dirty="0"/>
          </a:p>
        </p:txBody>
      </p:sp>
      <p:sp>
        <p:nvSpPr>
          <p:cNvPr id="3" name="عنوان فرعي 2"/>
          <p:cNvSpPr>
            <a:spLocks noGrp="1"/>
          </p:cNvSpPr>
          <p:nvPr>
            <p:ph type="subTitle" idx="4294967295"/>
          </p:nvPr>
        </p:nvSpPr>
        <p:spPr>
          <a:xfrm>
            <a:off x="500034" y="3286124"/>
            <a:ext cx="8215343" cy="2714625"/>
          </a:xfrm>
        </p:spPr>
        <p:txBody>
          <a:bodyPr>
            <a:normAutofit fontScale="92500" lnSpcReduction="20000"/>
          </a:bodyPr>
          <a:lstStyle/>
          <a:p>
            <a:pPr algn="ctr">
              <a:lnSpc>
                <a:spcPct val="150000"/>
              </a:lnSpc>
              <a:buNone/>
            </a:pPr>
            <a:r>
              <a:rPr lang="ar-SA" b="1" dirty="0" smtClean="0">
                <a:solidFill>
                  <a:srgbClr val="FF0000"/>
                </a:solidFill>
                <a:latin typeface="Arial" pitchFamily="34" charset="0"/>
                <a:cs typeface="Arial" pitchFamily="34" charset="0"/>
              </a:rPr>
              <a:t>فريق البحث</a:t>
            </a:r>
          </a:p>
          <a:p>
            <a:pPr algn="ctr">
              <a:lnSpc>
                <a:spcPct val="150000"/>
              </a:lnSpc>
              <a:buNone/>
            </a:pPr>
            <a:r>
              <a:rPr lang="ar-SA" sz="2400" b="1" dirty="0" smtClean="0">
                <a:solidFill>
                  <a:schemeClr val="tx1"/>
                </a:solidFill>
                <a:latin typeface="Arial" pitchFamily="34" charset="0"/>
                <a:cs typeface="Arial" pitchFamily="34" charset="0"/>
              </a:rPr>
              <a:t>أنوار فايز محمد حجوج </a:t>
            </a:r>
            <a:r>
              <a:rPr lang="ar-SA" sz="2400" b="1" baseline="30000" dirty="0" smtClean="0">
                <a:solidFill>
                  <a:schemeClr val="tx1"/>
                </a:solidFill>
                <a:latin typeface="Arial" pitchFamily="34" charset="0"/>
                <a:cs typeface="Arial" pitchFamily="34" charset="0"/>
              </a:rPr>
              <a:t>1 </a:t>
            </a:r>
            <a:r>
              <a:rPr lang="ar-SA" sz="2400" b="1" dirty="0" smtClean="0">
                <a:solidFill>
                  <a:schemeClr val="tx1"/>
                </a:solidFill>
                <a:latin typeface="Arial" pitchFamily="34" charset="0"/>
                <a:cs typeface="Arial" pitchFamily="34" charset="0"/>
              </a:rPr>
              <a:t>، محمد جمال صقر اطميزي </a:t>
            </a:r>
            <a:r>
              <a:rPr lang="ar-SA" sz="2400" b="1" baseline="30000" dirty="0" smtClean="0">
                <a:solidFill>
                  <a:schemeClr val="tx1"/>
                </a:solidFill>
                <a:latin typeface="Arial" pitchFamily="34" charset="0"/>
                <a:cs typeface="Arial" pitchFamily="34" charset="0"/>
              </a:rPr>
              <a:t>2  </a:t>
            </a:r>
            <a:r>
              <a:rPr lang="ar-SA" sz="2400" b="1" dirty="0" smtClean="0">
                <a:solidFill>
                  <a:schemeClr val="tx1"/>
                </a:solidFill>
                <a:latin typeface="Arial" pitchFamily="34" charset="0"/>
                <a:cs typeface="Arial" pitchFamily="34" charset="0"/>
              </a:rPr>
              <a:t>، نادي بشير محمد الصغير </a:t>
            </a:r>
            <a:r>
              <a:rPr lang="ar-SA" sz="2400" b="1" baseline="30000" dirty="0" smtClean="0">
                <a:solidFill>
                  <a:schemeClr val="tx1"/>
                </a:solidFill>
                <a:latin typeface="Arial" pitchFamily="34" charset="0"/>
                <a:cs typeface="Arial" pitchFamily="34" charset="0"/>
              </a:rPr>
              <a:t>3</a:t>
            </a:r>
            <a:endParaRPr lang="ar-SA" sz="2400" b="1" dirty="0" smtClean="0">
              <a:solidFill>
                <a:schemeClr val="tx1"/>
              </a:solidFill>
              <a:latin typeface="Arial" pitchFamily="34" charset="0"/>
              <a:cs typeface="Arial" pitchFamily="34" charset="0"/>
            </a:endParaRPr>
          </a:p>
          <a:p>
            <a:pPr algn="ctr">
              <a:lnSpc>
                <a:spcPct val="150000"/>
              </a:lnSpc>
              <a:buNone/>
            </a:pPr>
            <a:endParaRPr lang="ar-SA" sz="2400" b="1" dirty="0" smtClean="0">
              <a:solidFill>
                <a:srgbClr val="FF0000"/>
              </a:solidFill>
              <a:latin typeface="Arial" pitchFamily="34" charset="0"/>
              <a:cs typeface="Arial" pitchFamily="34" charset="0"/>
            </a:endParaRPr>
          </a:p>
          <a:p>
            <a:pPr algn="ctr">
              <a:lnSpc>
                <a:spcPct val="150000"/>
              </a:lnSpc>
              <a:buNone/>
            </a:pPr>
            <a:r>
              <a:rPr lang="ar-SA" b="1" dirty="0" smtClean="0">
                <a:solidFill>
                  <a:srgbClr val="FF0000"/>
                </a:solidFill>
                <a:latin typeface="Arial" pitchFamily="34" charset="0"/>
                <a:cs typeface="Arial" pitchFamily="34" charset="0"/>
              </a:rPr>
              <a:t>إشراف المهندس</a:t>
            </a:r>
            <a:endParaRPr lang="ar-SA" b="1" dirty="0" smtClean="0">
              <a:latin typeface="Arial" pitchFamily="34" charset="0"/>
              <a:cs typeface="Arial" pitchFamily="34" charset="0"/>
            </a:endParaRPr>
          </a:p>
          <a:p>
            <a:pPr algn="ctr">
              <a:lnSpc>
                <a:spcPct val="150000"/>
              </a:lnSpc>
              <a:buNone/>
            </a:pPr>
            <a:r>
              <a:rPr lang="ar-SA" sz="2400" b="1" dirty="0" smtClean="0">
                <a:solidFill>
                  <a:schemeClr val="tx1"/>
                </a:solidFill>
                <a:latin typeface="Arial" pitchFamily="34" charset="0"/>
                <a:cs typeface="Arial" pitchFamily="34" charset="0"/>
              </a:rPr>
              <a:t>معتصم نعيم النتشة</a:t>
            </a:r>
            <a:endParaRPr lang="en-US" sz="2400" b="1" dirty="0" smtClean="0">
              <a:solidFill>
                <a:schemeClr val="tx1"/>
              </a:solidFill>
              <a:latin typeface="Arial" pitchFamily="34" charset="0"/>
              <a:cs typeface="Arial" pitchFamily="34" charset="0"/>
            </a:endParaRPr>
          </a:p>
          <a:p>
            <a:endParaRPr lang="ar-JO" dirty="0"/>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r>
              <a:rPr lang="ar-SA" dirty="0" smtClean="0"/>
              <a:t> </a:t>
            </a:r>
            <a:endParaRPr lang="ar-JO" dirty="0"/>
          </a:p>
        </p:txBody>
      </p:sp>
      <p:sp>
        <p:nvSpPr>
          <p:cNvPr id="3" name="عنصر نائب للمحتوى 2"/>
          <p:cNvSpPr>
            <a:spLocks noGrp="1"/>
          </p:cNvSpPr>
          <p:nvPr>
            <p:ph idx="1"/>
          </p:nvPr>
        </p:nvSpPr>
        <p:spPr>
          <a:xfrm>
            <a:off x="457200" y="428604"/>
            <a:ext cx="8543956" cy="5929354"/>
          </a:xfrm>
        </p:spPr>
        <p:txBody>
          <a:bodyPr>
            <a:normAutofit/>
          </a:bodyPr>
          <a:lstStyle/>
          <a:p>
            <a:pPr>
              <a:buNone/>
            </a:pPr>
            <a:r>
              <a:rPr lang="en-US" sz="2800" dirty="0" smtClean="0"/>
              <a:t> </a:t>
            </a:r>
            <a:endParaRPr lang="ar-SA" sz="2800" dirty="0" smtClean="0"/>
          </a:p>
          <a:p>
            <a:pPr>
              <a:buNone/>
            </a:pPr>
            <a:r>
              <a:rPr lang="ar-SA" sz="2400" b="1" dirty="0" smtClean="0">
                <a:latin typeface="Arial" pitchFamily="34" charset="0"/>
                <a:cs typeface="Arial" pitchFamily="34" charset="0"/>
              </a:rPr>
              <a:t>ألتكلفه السنوية </a:t>
            </a:r>
            <a:r>
              <a:rPr lang="ar-SA" sz="2400" dirty="0" smtClean="0">
                <a:latin typeface="Arial" pitchFamily="34" charset="0"/>
                <a:cs typeface="Arial" pitchFamily="34" charset="0"/>
              </a:rPr>
              <a:t>= الصيانة والتشغيل + توفير الماء</a:t>
            </a:r>
            <a:endParaRPr lang="en-US" sz="2400" dirty="0" smtClean="0">
              <a:latin typeface="Arial" pitchFamily="34" charset="0"/>
              <a:cs typeface="Arial" pitchFamily="34" charset="0"/>
            </a:endParaRPr>
          </a:p>
          <a:p>
            <a:pPr>
              <a:buNone/>
            </a:pPr>
            <a:r>
              <a:rPr lang="ar-SA" sz="2400" dirty="0" smtClean="0">
                <a:latin typeface="Arial" pitchFamily="34" charset="0"/>
                <a:cs typeface="Arial" pitchFamily="34" charset="0"/>
              </a:rPr>
              <a:t>                  = - </a:t>
            </a:r>
            <a:r>
              <a:rPr lang="en-US" sz="2400" dirty="0" smtClean="0">
                <a:latin typeface="Arial" pitchFamily="34" charset="0"/>
                <a:cs typeface="Arial" pitchFamily="34" charset="0"/>
              </a:rPr>
              <a:t>2000 + 7000</a:t>
            </a:r>
          </a:p>
          <a:p>
            <a:pPr>
              <a:buNone/>
            </a:pPr>
            <a:r>
              <a:rPr lang="ar-SA" sz="2400" dirty="0" smtClean="0">
                <a:latin typeface="Arial" pitchFamily="34" charset="0"/>
                <a:cs typeface="Arial" pitchFamily="34" charset="0"/>
              </a:rPr>
              <a:t>                  =</a:t>
            </a:r>
            <a:r>
              <a:rPr lang="en-US" sz="2400" dirty="0" smtClean="0">
                <a:latin typeface="Arial" pitchFamily="34" charset="0"/>
                <a:cs typeface="Arial" pitchFamily="34" charset="0"/>
              </a:rPr>
              <a:t>5000- )</a:t>
            </a:r>
            <a:r>
              <a:rPr lang="ar-SA" sz="2400" dirty="0" smtClean="0">
                <a:latin typeface="Arial" pitchFamily="34" charset="0"/>
                <a:cs typeface="Arial" pitchFamily="34" charset="0"/>
              </a:rPr>
              <a:t>)</a:t>
            </a:r>
          </a:p>
          <a:p>
            <a:pPr>
              <a:buNone/>
            </a:pPr>
            <a:endParaRPr lang="en-US" sz="2400" dirty="0" smtClean="0">
              <a:latin typeface="Arial" pitchFamily="34" charset="0"/>
              <a:cs typeface="Arial" pitchFamily="34" charset="0"/>
            </a:endParaRPr>
          </a:p>
          <a:p>
            <a:pPr algn="l">
              <a:buNone/>
            </a:pPr>
            <a:r>
              <a:rPr lang="ar-SA" sz="2400" dirty="0" smtClean="0">
                <a:latin typeface="Arial" pitchFamily="34" charset="0"/>
                <a:cs typeface="Arial" pitchFamily="34" charset="0"/>
              </a:rPr>
              <a:t>  </a:t>
            </a:r>
            <a:r>
              <a:rPr lang="en-US" sz="2400" dirty="0" smtClean="0">
                <a:latin typeface="Arial" pitchFamily="34" charset="0"/>
                <a:cs typeface="Arial" pitchFamily="34" charset="0"/>
              </a:rPr>
              <a:t>15000 (A/F,10%,12)</a:t>
            </a:r>
            <a:r>
              <a:rPr lang="ar-SA" sz="2400" dirty="0" smtClean="0">
                <a:latin typeface="Arial" pitchFamily="34" charset="0"/>
                <a:cs typeface="Arial" pitchFamily="34" charset="0"/>
              </a:rPr>
              <a:t> +</a:t>
            </a:r>
            <a:r>
              <a:rPr lang="en-US" sz="2400" dirty="0" smtClean="0">
                <a:latin typeface="Arial" pitchFamily="34" charset="0"/>
                <a:cs typeface="Arial" pitchFamily="34" charset="0"/>
              </a:rPr>
              <a:t>5000 </a:t>
            </a:r>
            <a:r>
              <a:rPr lang="ar-SA" sz="2400" dirty="0" smtClean="0">
                <a:latin typeface="Arial" pitchFamily="34" charset="0"/>
                <a:cs typeface="Arial" pitchFamily="34" charset="0"/>
              </a:rPr>
              <a:t>- </a:t>
            </a:r>
            <a:r>
              <a:rPr lang="en-US" sz="2400" dirty="0" smtClean="0">
                <a:latin typeface="Arial" pitchFamily="34" charset="0"/>
                <a:cs typeface="Arial" pitchFamily="34" charset="0"/>
              </a:rPr>
              <a:t>AW= -35000(A/P,10%,12)</a:t>
            </a:r>
          </a:p>
          <a:p>
            <a:pPr algn="l">
              <a:buNone/>
            </a:pPr>
            <a:r>
              <a:rPr lang="en-US" sz="2400" dirty="0" smtClean="0">
                <a:latin typeface="Arial" pitchFamily="34" charset="0"/>
                <a:cs typeface="Arial" pitchFamily="34" charset="0"/>
              </a:rPr>
              <a:t>AW= $ - 9,436 </a:t>
            </a:r>
          </a:p>
          <a:p>
            <a:pPr>
              <a:buNone/>
            </a:pPr>
            <a:r>
              <a:rPr lang="ar-SA" sz="3200" b="1" dirty="0" smtClean="0">
                <a:solidFill>
                  <a:srgbClr val="0070C0"/>
                </a:solidFill>
                <a:latin typeface="Arial" pitchFamily="34" charset="0"/>
                <a:cs typeface="Arial" pitchFamily="34" charset="0"/>
              </a:rPr>
              <a:t>ثالثا:</a:t>
            </a:r>
            <a:r>
              <a:rPr lang="ar-JO" sz="3200" b="1" dirty="0" smtClean="0">
                <a:solidFill>
                  <a:srgbClr val="0070C0"/>
                </a:solidFill>
                <a:latin typeface="Arial" pitchFamily="34" charset="0"/>
                <a:cs typeface="Arial" pitchFamily="34" charset="0"/>
              </a:rPr>
              <a:t>صافي القيمة الحالية</a:t>
            </a:r>
            <a:endParaRPr lang="en-US" sz="3200" dirty="0" smtClean="0">
              <a:solidFill>
                <a:srgbClr val="0070C0"/>
              </a:solidFill>
              <a:latin typeface="Arial" pitchFamily="34" charset="0"/>
              <a:cs typeface="Arial" pitchFamily="34" charset="0"/>
            </a:endParaRPr>
          </a:p>
          <a:p>
            <a:pPr algn="l">
              <a:buNone/>
            </a:pPr>
            <a:r>
              <a:rPr lang="en-US" sz="2400" dirty="0" smtClean="0">
                <a:latin typeface="Arial" pitchFamily="34" charset="0"/>
                <a:cs typeface="Arial" pitchFamily="34" charset="0"/>
              </a:rPr>
              <a:t>PW= -35000 – 5000(P/A,10%,12) +15000(P/F,10%,12)</a:t>
            </a:r>
          </a:p>
          <a:p>
            <a:pPr algn="l" rtl="0">
              <a:buNone/>
            </a:pPr>
            <a:r>
              <a:rPr lang="en-US" sz="2800" b="1" dirty="0" smtClean="0">
                <a:solidFill>
                  <a:srgbClr val="FF0000"/>
                </a:solidFill>
                <a:latin typeface="Arial" pitchFamily="34" charset="0"/>
                <a:cs typeface="Arial" pitchFamily="34" charset="0"/>
              </a:rPr>
              <a:t>PW</a:t>
            </a:r>
            <a:r>
              <a:rPr lang="ar-SA" sz="2800" b="1" dirty="0" smtClean="0">
                <a:solidFill>
                  <a:srgbClr val="FF0000"/>
                </a:solidFill>
                <a:latin typeface="Arial" pitchFamily="34" charset="0"/>
                <a:cs typeface="Arial" pitchFamily="34" charset="0"/>
              </a:rPr>
              <a:t>2</a:t>
            </a:r>
            <a:r>
              <a:rPr lang="en-US" sz="2800" b="1" dirty="0" smtClean="0">
                <a:solidFill>
                  <a:srgbClr val="FF0000"/>
                </a:solidFill>
                <a:latin typeface="Arial" pitchFamily="34" charset="0"/>
                <a:cs typeface="Arial" pitchFamily="34" charset="0"/>
              </a:rPr>
              <a:t> = $ -64,290</a:t>
            </a:r>
            <a:r>
              <a:rPr lang="en-US" sz="2400" b="1" dirty="0" smtClean="0">
                <a:solidFill>
                  <a:srgbClr val="0070C0"/>
                </a:solidFill>
                <a:latin typeface="Arial" pitchFamily="34" charset="0"/>
                <a:cs typeface="Arial" pitchFamily="34" charset="0"/>
              </a:rPr>
              <a:t> </a:t>
            </a:r>
          </a:p>
          <a:p>
            <a:endParaRPr lang="ar-JO"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 </a:t>
            </a:r>
            <a:endParaRPr lang="ar-JO" dirty="0"/>
          </a:p>
        </p:txBody>
      </p:sp>
      <p:sp>
        <p:nvSpPr>
          <p:cNvPr id="3" name="عنصر نائب للمحتوى 2"/>
          <p:cNvSpPr>
            <a:spLocks noGrp="1"/>
          </p:cNvSpPr>
          <p:nvPr>
            <p:ph idx="1"/>
          </p:nvPr>
        </p:nvSpPr>
        <p:spPr>
          <a:xfrm>
            <a:off x="500034" y="214291"/>
            <a:ext cx="8229600" cy="6643710"/>
          </a:xfrm>
        </p:spPr>
        <p:txBody>
          <a:bodyPr/>
          <a:lstStyle/>
          <a:p>
            <a:endParaRPr lang="ar-JO" dirty="0" smtClean="0"/>
          </a:p>
          <a:p>
            <a:pPr>
              <a:buNone/>
            </a:pPr>
            <a:endParaRPr lang="ar-JO" dirty="0" smtClean="0"/>
          </a:p>
          <a:p>
            <a:pPr>
              <a:buNone/>
            </a:pPr>
            <a:endParaRPr lang="ar-JO" dirty="0" smtClean="0"/>
          </a:p>
          <a:p>
            <a:pPr>
              <a:buNone/>
            </a:pPr>
            <a:endParaRPr lang="ar-JO" dirty="0" smtClean="0"/>
          </a:p>
          <a:p>
            <a:pPr>
              <a:buNone/>
            </a:pPr>
            <a:endParaRPr lang="ar-JO" dirty="0" smtClean="0"/>
          </a:p>
          <a:p>
            <a:pPr>
              <a:buNone/>
            </a:pPr>
            <a:endParaRPr lang="ar-JO" dirty="0" smtClean="0"/>
          </a:p>
          <a:p>
            <a:pPr>
              <a:buNone/>
            </a:pPr>
            <a:endParaRPr lang="ar-JO" dirty="0" smtClean="0"/>
          </a:p>
          <a:p>
            <a:pPr>
              <a:buNone/>
            </a:pPr>
            <a:endParaRPr lang="ar-JO" dirty="0" smtClean="0"/>
          </a:p>
          <a:p>
            <a:pPr>
              <a:buNone/>
            </a:pPr>
            <a:endParaRPr lang="ar-JO" dirty="0" smtClean="0"/>
          </a:p>
          <a:p>
            <a:pPr algn="ctr">
              <a:buNone/>
            </a:pPr>
            <a:endParaRPr lang="ar-SA" sz="2000" dirty="0" smtClean="0"/>
          </a:p>
          <a:p>
            <a:pPr algn="ctr">
              <a:buNone/>
            </a:pPr>
            <a:endParaRPr lang="ar-SA" sz="2000" dirty="0" smtClean="0"/>
          </a:p>
          <a:p>
            <a:pPr algn="ctr">
              <a:buNone/>
            </a:pPr>
            <a:r>
              <a:rPr lang="ar-SA" sz="2000" dirty="0" smtClean="0"/>
              <a:t>الشكل (2) التدفق النقدي للبديل الثاني</a:t>
            </a:r>
            <a:endParaRPr lang="ar-JO" sz="2000" dirty="0"/>
          </a:p>
        </p:txBody>
      </p:sp>
      <p:pic>
        <p:nvPicPr>
          <p:cNvPr id="5" name="صورة 4"/>
          <p:cNvPicPr/>
          <p:nvPr/>
        </p:nvPicPr>
        <p:blipFill>
          <a:blip r:embed="rId2"/>
          <a:srcRect/>
          <a:stretch>
            <a:fillRect/>
          </a:stretch>
        </p:blipFill>
        <p:spPr bwMode="auto">
          <a:xfrm>
            <a:off x="1214414" y="1142984"/>
            <a:ext cx="6715172" cy="3714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3116"/>
            <a:ext cx="8229600" cy="1296974"/>
          </a:xfrm>
        </p:spPr>
        <p:txBody>
          <a:bodyPr>
            <a:noAutofit/>
          </a:bodyPr>
          <a:lstStyle/>
          <a:p>
            <a:pPr algn="r"/>
            <a:r>
              <a:rPr lang="ar-JO" sz="2400" b="1" dirty="0" smtClean="0"/>
              <a:t/>
            </a:r>
            <a:br>
              <a:rPr lang="ar-JO" sz="2400" b="1" dirty="0" smtClean="0"/>
            </a:br>
            <a:r>
              <a:rPr lang="ar-JO" sz="2400" b="1" dirty="0" smtClean="0"/>
              <a:t/>
            </a:r>
            <a:br>
              <a:rPr lang="ar-JO" sz="2400" b="1" dirty="0" smtClean="0"/>
            </a:br>
            <a:r>
              <a:rPr lang="ar-JO" sz="2400" b="1" dirty="0" smtClean="0"/>
              <a:t/>
            </a:r>
            <a:br>
              <a:rPr lang="ar-JO" sz="2400" b="1" dirty="0" smtClean="0"/>
            </a:br>
            <a:r>
              <a:rPr lang="ar-JO" sz="2400" b="1" dirty="0" smtClean="0"/>
              <a:t/>
            </a:r>
            <a:br>
              <a:rPr lang="ar-JO" sz="2400" b="1" dirty="0" smtClean="0"/>
            </a:br>
            <a:r>
              <a:rPr lang="ar-JO" sz="2400" b="1" dirty="0" smtClean="0"/>
              <a:t/>
            </a:r>
            <a:br>
              <a:rPr lang="ar-JO" sz="2400" b="1" dirty="0" smtClean="0"/>
            </a:br>
            <a:r>
              <a:rPr lang="ar-JO" sz="4800" b="1" dirty="0" smtClean="0"/>
              <a:t>رابعا : الجداول التي تم الاعتماد عليها</a:t>
            </a:r>
            <a:r>
              <a:rPr lang="ar-SA" sz="2400" b="1" dirty="0" smtClean="0"/>
              <a:t/>
            </a:r>
            <a:br>
              <a:rPr lang="ar-SA" sz="2400" b="1" dirty="0" smtClean="0"/>
            </a:br>
            <a:endParaRPr lang="ar-JO"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35842" name="Picture 2"/>
          <p:cNvPicPr>
            <a:picLocks noGrp="1" noChangeAspect="1" noChangeArrowheads="1"/>
          </p:cNvPicPr>
          <p:nvPr>
            <p:ph idx="1"/>
          </p:nvPr>
        </p:nvPicPr>
        <p:blipFill>
          <a:blip r:embed="rId2"/>
          <a:stretch>
            <a:fillRect/>
          </a:stretch>
        </p:blipFill>
        <p:spPr bwMode="auto">
          <a:xfrm>
            <a:off x="0" y="2643182"/>
            <a:ext cx="9144000" cy="3071834"/>
          </a:xfrm>
          <a:prstGeom prst="rect">
            <a:avLst/>
          </a:prstGeom>
          <a:noFill/>
          <a:ln w="9525">
            <a:noFill/>
            <a:miter lim="800000"/>
            <a:headEnd/>
            <a:tailEnd/>
          </a:ln>
          <a:effectLst/>
        </p:spPr>
      </p:pic>
      <p:pic>
        <p:nvPicPr>
          <p:cNvPr id="35843" name="Picture 3"/>
          <p:cNvPicPr>
            <a:picLocks noChangeAspect="1" noChangeArrowheads="1"/>
          </p:cNvPicPr>
          <p:nvPr/>
        </p:nvPicPr>
        <p:blipFill>
          <a:blip r:embed="rId3"/>
          <a:srcRect/>
          <a:stretch>
            <a:fillRect/>
          </a:stretch>
        </p:blipFill>
        <p:spPr bwMode="auto">
          <a:xfrm>
            <a:off x="0" y="0"/>
            <a:ext cx="9144000" cy="264318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3071802" y="5786454"/>
            <a:ext cx="2752725" cy="276225"/>
          </a:xfrm>
          <a:prstGeom prst="rect">
            <a:avLst/>
          </a:prstGeom>
          <a:noFill/>
          <a:ln w="9525">
            <a:noFill/>
            <a:miter lim="800000"/>
            <a:headEnd/>
            <a:tailEnd/>
          </a:ln>
          <a:effectLst/>
        </p:spPr>
      </p:pic>
      <p:pic>
        <p:nvPicPr>
          <p:cNvPr id="3" name="Picture 3"/>
          <p:cNvPicPr>
            <a:picLocks noChangeAspect="1" noChangeArrowheads="1"/>
          </p:cNvPicPr>
          <p:nvPr/>
        </p:nvPicPr>
        <p:blipFill>
          <a:blip r:embed="rId5"/>
          <a:srcRect/>
          <a:stretch>
            <a:fillRect/>
          </a:stretch>
        </p:blipFill>
        <p:spPr bwMode="auto">
          <a:xfrm>
            <a:off x="357158" y="1857364"/>
            <a:ext cx="485775" cy="2667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714348" y="5500702"/>
            <a:ext cx="238125" cy="11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pic>
        <p:nvPicPr>
          <p:cNvPr id="36866" name="Picture 2"/>
          <p:cNvPicPr>
            <a:picLocks noGrp="1" noChangeAspect="1" noChangeArrowheads="1"/>
          </p:cNvPicPr>
          <p:nvPr>
            <p:ph idx="1"/>
          </p:nvPr>
        </p:nvPicPr>
        <p:blipFill>
          <a:blip r:embed="rId2"/>
          <a:srcRect/>
          <a:stretch>
            <a:fillRect/>
          </a:stretch>
        </p:blipFill>
        <p:spPr bwMode="auto">
          <a:xfrm>
            <a:off x="0" y="214290"/>
            <a:ext cx="9144000" cy="5572164"/>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2643174" y="5786454"/>
            <a:ext cx="3333750" cy="22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214422"/>
            <a:ext cx="8229600" cy="4389120"/>
          </a:xfrm>
        </p:spPr>
        <p:txBody>
          <a:bodyPr>
            <a:normAutofit lnSpcReduction="10000"/>
          </a:bodyPr>
          <a:lstStyle/>
          <a:p>
            <a:pPr>
              <a:buNone/>
            </a:pPr>
            <a:r>
              <a:rPr lang="ar-SA" b="1" dirty="0" smtClean="0">
                <a:solidFill>
                  <a:schemeClr val="tx2"/>
                </a:solidFill>
              </a:rPr>
              <a:t>عند مقارنة البديلين نجد أن:</a:t>
            </a:r>
          </a:p>
          <a:p>
            <a:r>
              <a:rPr lang="ar-SA" dirty="0" smtClean="0"/>
              <a:t> البديل الثاني هو </a:t>
            </a:r>
            <a:r>
              <a:rPr lang="ar-SA" b="1" dirty="0" smtClean="0">
                <a:solidFill>
                  <a:srgbClr val="FF0000"/>
                </a:solidFill>
              </a:rPr>
              <a:t>الأفضل اقتصاديا </a:t>
            </a:r>
            <a:r>
              <a:rPr lang="ar-SA" dirty="0" smtClean="0"/>
              <a:t>رغم انه:</a:t>
            </a:r>
          </a:p>
          <a:p>
            <a:pPr>
              <a:buNone/>
            </a:pPr>
            <a:r>
              <a:rPr lang="ar-SA" dirty="0" smtClean="0"/>
              <a:t>       - تم حساب العمر الافتراضي للنشافة 12 سنة فقط.</a:t>
            </a:r>
          </a:p>
          <a:p>
            <a:pPr>
              <a:buNone/>
            </a:pPr>
            <a:r>
              <a:rPr lang="ar-SA" dirty="0" smtClean="0"/>
              <a:t>       - ثمن الشراء بسعر قطعة واحدة.</a:t>
            </a:r>
          </a:p>
          <a:p>
            <a:pPr>
              <a:buNone/>
            </a:pPr>
            <a:r>
              <a:rPr lang="ar-SA" dirty="0" smtClean="0"/>
              <a:t>       - بالإضافة إلى إمكانية الاستفادة من مادة الربو الجافة لتصبح مصدر دخل بدلا من كونها تكلفة. </a:t>
            </a:r>
          </a:p>
          <a:p>
            <a:pPr>
              <a:buNone/>
            </a:pPr>
            <a:endParaRPr lang="ar-SA" dirty="0" smtClean="0"/>
          </a:p>
          <a:p>
            <a:r>
              <a:rPr lang="ar-SA" dirty="0" smtClean="0"/>
              <a:t>و من ناحية أخرى فان هذا البديل هو </a:t>
            </a:r>
            <a:r>
              <a:rPr lang="ar-SA" b="1" dirty="0" smtClean="0">
                <a:solidFill>
                  <a:srgbClr val="FF0000"/>
                </a:solidFill>
              </a:rPr>
              <a:t>الأفضل بيئيا </a:t>
            </a:r>
          </a:p>
          <a:p>
            <a:pPr>
              <a:buNone/>
            </a:pPr>
            <a:r>
              <a:rPr lang="ar-SA" b="1" dirty="0" smtClean="0">
                <a:solidFill>
                  <a:srgbClr val="FF0000"/>
                </a:solidFill>
              </a:rPr>
              <a:t>   </a:t>
            </a:r>
            <a:r>
              <a:rPr lang="ar-SA" dirty="0" smtClean="0">
                <a:solidFill>
                  <a:srgbClr val="FF0000"/>
                </a:solidFill>
              </a:rPr>
              <a:t> </a:t>
            </a:r>
            <a:r>
              <a:rPr lang="ar-SA" dirty="0" smtClean="0"/>
              <a:t>-</a:t>
            </a:r>
            <a:r>
              <a:rPr lang="ar-SA" dirty="0" smtClean="0">
                <a:solidFill>
                  <a:srgbClr val="FF0000"/>
                </a:solidFill>
              </a:rPr>
              <a:t> </a:t>
            </a:r>
            <a:r>
              <a:rPr lang="ar-SA" dirty="0" smtClean="0"/>
              <a:t>لما يسهم به من المحافظة على هواء نقي</a:t>
            </a:r>
          </a:p>
          <a:p>
            <a:pPr>
              <a:buNone/>
            </a:pPr>
            <a:r>
              <a:rPr lang="ar-SA" dirty="0" smtClean="0"/>
              <a:t>    -  كما انه يمنع إهدار الماء دون فائدة.</a:t>
            </a:r>
            <a:endParaRPr lang="en-US" dirty="0" smtClean="0"/>
          </a:p>
          <a:p>
            <a:endParaRPr lang="ar-JO"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rgbClr val="FF0000"/>
                </a:solidFill>
              </a:rPr>
              <a:t>يمكن استخدام مادة الربو الجاف في الصناعات التالية:</a:t>
            </a:r>
            <a:endParaRPr lang="ar-JO" dirty="0">
              <a:solidFill>
                <a:srgbClr val="FF0000"/>
              </a:solidFill>
            </a:endParaRPr>
          </a:p>
        </p:txBody>
      </p:sp>
      <p:sp>
        <p:nvSpPr>
          <p:cNvPr id="3" name="عنصر نائب للمحتوى 2"/>
          <p:cNvSpPr>
            <a:spLocks noGrp="1"/>
          </p:cNvSpPr>
          <p:nvPr>
            <p:ph idx="1"/>
          </p:nvPr>
        </p:nvSpPr>
        <p:spPr/>
        <p:txBody>
          <a:bodyPr/>
          <a:lstStyle/>
          <a:p>
            <a:pPr lvl="1"/>
            <a:r>
              <a:rPr lang="ar-SA" dirty="0" smtClean="0"/>
              <a:t>صنع أنابيب</a:t>
            </a:r>
            <a:r>
              <a:rPr lang="en-US" dirty="0" smtClean="0"/>
              <a:t>PVC </a:t>
            </a:r>
            <a:r>
              <a:rPr lang="ar-SA" dirty="0" smtClean="0"/>
              <a:t> باستخدام 3.5% من الربو كمادة مالئة بدل كربونات الكالسيوم.</a:t>
            </a:r>
            <a:endParaRPr lang="en-US" sz="2000" dirty="0" smtClean="0"/>
          </a:p>
          <a:p>
            <a:pPr lvl="1"/>
            <a:r>
              <a:rPr lang="ar-SA" dirty="0" smtClean="0"/>
              <a:t>صنع بلاط ارضي باستخدام 30% من الربو  بدل الركام الناعم.</a:t>
            </a:r>
            <a:endParaRPr lang="en-US" sz="2000" dirty="0" smtClean="0"/>
          </a:p>
          <a:p>
            <a:pPr lvl="1"/>
            <a:r>
              <a:rPr lang="ar-SA" dirty="0" smtClean="0"/>
              <a:t>صنع أواني فخارية بنجاح تام باستخدام 50% من الربو  إلى جانب الطين الفخاري.</a:t>
            </a:r>
            <a:endParaRPr lang="en-US" sz="2000" dirty="0" smtClean="0"/>
          </a:p>
          <a:p>
            <a:pPr lvl="1"/>
            <a:r>
              <a:rPr lang="ar-SA" dirty="0" smtClean="0"/>
              <a:t>صنع أواني  وأكواب من السيراميك باستخدام 30%  من الربو إلى جانب 70% من طينة السيراميك الخاصة.</a:t>
            </a:r>
            <a:endParaRPr lang="en-US" sz="2000" dirty="0" smtClean="0"/>
          </a:p>
          <a:p>
            <a:pPr lvl="1"/>
            <a:r>
              <a:rPr lang="ar-SA" dirty="0" smtClean="0"/>
              <a:t>صنع طلاء </a:t>
            </a:r>
            <a:r>
              <a:rPr lang="ar-SA" dirty="0" smtClean="0"/>
              <a:t>للجدران </a:t>
            </a:r>
            <a:r>
              <a:rPr lang="ar-SA" dirty="0" smtClean="0"/>
              <a:t>باستخدام 20% من الربو كمادة بديلة لكربونات الكالسيوم.</a:t>
            </a:r>
            <a:endParaRPr lang="en-US" sz="2000" dirty="0" smtClean="0"/>
          </a:p>
          <a:p>
            <a:pPr>
              <a:buNone/>
            </a:pPr>
            <a:endParaRPr lang="ar-JO"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a:spLocks noGrp="1"/>
          </p:cNvSpPr>
          <p:nvPr>
            <p:ph idx="1"/>
          </p:nvPr>
        </p:nvSpPr>
        <p:spPr>
          <a:xfrm>
            <a:off x="500034" y="857232"/>
            <a:ext cx="8229600" cy="5715040"/>
          </a:xfrm>
        </p:spPr>
        <p:txBody>
          <a:bodyPr>
            <a:normAutofit/>
          </a:bodyPr>
          <a:lstStyle/>
          <a:p>
            <a:pPr algn="just">
              <a:buNone/>
            </a:pPr>
            <a:r>
              <a:rPr lang="ar-SA" dirty="0" smtClean="0"/>
              <a:t> </a:t>
            </a:r>
            <a:r>
              <a:rPr lang="ar-SA" sz="4800" dirty="0" smtClean="0">
                <a:solidFill>
                  <a:srgbClr val="FF0000"/>
                </a:solidFill>
              </a:rPr>
              <a:t>الخاتمة:</a:t>
            </a:r>
            <a:endParaRPr lang="ar-SA" dirty="0" smtClean="0">
              <a:solidFill>
                <a:srgbClr val="FF0000"/>
              </a:solidFill>
            </a:endParaRPr>
          </a:p>
          <a:p>
            <a:pPr algn="just">
              <a:buNone/>
            </a:pPr>
            <a:r>
              <a:rPr lang="ar-SA" dirty="0" smtClean="0"/>
              <a:t> نظرا لما تمثله هذه الصناعة بشكل عام من أهمية على الصعيدين الاقتصادي  والاجتماعي، وما تمثله مشكلة الربو بشكل خاص من تحدي لهذه الصناعة، فانه يجب على الجهات المختصة تقديم كل الدعم لهذه الصناعة والعمل على تطبيق الحل الذي تم طرحه في هذه الدراسة. إن تقديم دعم مادي لشراء النشافات للمناشير بحوالي 5 مليون دولار ليس بالأمر الصعب، حيث تدفع السلطة الوطنية للجانب الإسرائيلي غرامات تقدر بملايين الشواقل  بحجة أن الربو يتسبب في تلوث البيئة ومشاكل اقتصادية لدى الجانب الإسرائيلي. كما أن العديد من الجهات المانحة يمكن أن تسهم إلى حد كبير في تطبيق هذا الحل. ومن اجل الوصول إلى الحل الأمثل المتكامل، فانه يجب العمل أيضا على إنشاء مصنع واحد على الأقل بطاقة إنتاجية عالية للاستفادة من مادة الربو الجافة في إنتاج بعض المنتجات بحسب ما أشارت إليه العديد من الدراسات. </a:t>
            </a:r>
            <a:endParaRPr lang="en-US" dirty="0" smtClean="0"/>
          </a:p>
          <a:p>
            <a:pPr>
              <a:buNone/>
            </a:pPr>
            <a:endParaRPr lang="ar-JO"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357166"/>
            <a:ext cx="8229600" cy="1143000"/>
          </a:xfrm>
        </p:spPr>
        <p:txBody>
          <a:bodyPr>
            <a:normAutofit/>
          </a:bodyPr>
          <a:lstStyle/>
          <a:p>
            <a:pPr algn="r"/>
            <a:r>
              <a:rPr lang="ar-SA" sz="5400" b="1" dirty="0" smtClean="0">
                <a:solidFill>
                  <a:srgbClr val="FF0000"/>
                </a:solidFill>
              </a:rPr>
              <a:t>التوصيات</a:t>
            </a:r>
            <a:endParaRPr lang="ar-JO" sz="5400" b="1" dirty="0">
              <a:solidFill>
                <a:srgbClr val="FF0000"/>
              </a:solidFill>
            </a:endParaRPr>
          </a:p>
        </p:txBody>
      </p:sp>
      <p:sp>
        <p:nvSpPr>
          <p:cNvPr id="3" name="عنصر نائب للمحتوى 2"/>
          <p:cNvSpPr>
            <a:spLocks noGrp="1"/>
          </p:cNvSpPr>
          <p:nvPr>
            <p:ph idx="1"/>
          </p:nvPr>
        </p:nvSpPr>
        <p:spPr>
          <a:xfrm>
            <a:off x="428596" y="1428736"/>
            <a:ext cx="8229600" cy="5072098"/>
          </a:xfrm>
        </p:spPr>
        <p:txBody>
          <a:bodyPr>
            <a:normAutofit/>
          </a:bodyPr>
          <a:lstStyle/>
          <a:p>
            <a:r>
              <a:rPr lang="ar-SA" b="1" dirty="0" smtClean="0">
                <a:solidFill>
                  <a:schemeClr val="tx2"/>
                </a:solidFill>
              </a:rPr>
              <a:t>أولا: المؤسسات الرسمية</a:t>
            </a:r>
          </a:p>
          <a:p>
            <a:pPr>
              <a:buNone/>
            </a:pPr>
            <a:r>
              <a:rPr lang="ar-SA" dirty="0" smtClean="0"/>
              <a:t>على المؤسسات الرسمية أن تقوم بتقديم كل الدعم لهذه الصناعة، والعمل على تطبيق الحل الذي تم طرحة في هذه الدراسة.  </a:t>
            </a:r>
          </a:p>
          <a:p>
            <a:r>
              <a:rPr lang="ar-SA" b="1" dirty="0" smtClean="0">
                <a:solidFill>
                  <a:schemeClr val="tx2"/>
                </a:solidFill>
              </a:rPr>
              <a:t>ثانيا: القطاع التعليمي</a:t>
            </a:r>
          </a:p>
          <a:p>
            <a:pPr>
              <a:buNone/>
            </a:pPr>
            <a:r>
              <a:rPr lang="ar-SA" dirty="0" smtClean="0"/>
              <a:t>على مؤسسات التعليم تكثيف جهودها في تقديم الدراسات والأبحاث التي تخدم هذا القطاع، والعمل على تنظيم المحاضرات وورش العمل والتي من شأنها أن تسهم بشكل مباشر في الحل الجذري للمشكلة.</a:t>
            </a:r>
          </a:p>
          <a:p>
            <a:r>
              <a:rPr lang="ar-SA" b="1" dirty="0" smtClean="0">
                <a:solidFill>
                  <a:schemeClr val="tx2"/>
                </a:solidFill>
              </a:rPr>
              <a:t>ثالثا: القطاع الخاص </a:t>
            </a:r>
          </a:p>
          <a:p>
            <a:pPr>
              <a:buNone/>
            </a:pPr>
            <a:r>
              <a:rPr lang="ar-SA" dirty="0" smtClean="0"/>
              <a:t>على أصحاب منشات الحجر والرخام تحمل المسؤولية والمشاركة في حل المشكلة، حتى يكونوا جزءً من الحل بدل كونهم جزءً من المشكلة.</a:t>
            </a:r>
            <a:endParaRPr lang="ar-J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785794"/>
            <a:ext cx="8229600" cy="1143000"/>
          </a:xfrm>
        </p:spPr>
        <p:txBody>
          <a:bodyPr>
            <a:normAutofit/>
          </a:bodyPr>
          <a:lstStyle/>
          <a:p>
            <a:pPr algn="r"/>
            <a:r>
              <a:rPr lang="ar-SA" sz="6000" b="1" dirty="0" smtClean="0">
                <a:solidFill>
                  <a:srgbClr val="FF0000"/>
                </a:solidFill>
              </a:rPr>
              <a:t>الملخص</a:t>
            </a:r>
            <a:endParaRPr lang="ar-JO" sz="6000" dirty="0">
              <a:solidFill>
                <a:srgbClr val="FF0000"/>
              </a:solidFill>
            </a:endParaRPr>
          </a:p>
        </p:txBody>
      </p:sp>
      <p:sp>
        <p:nvSpPr>
          <p:cNvPr id="3" name="عنصر نائب للمحتوى 2"/>
          <p:cNvSpPr>
            <a:spLocks noGrp="1"/>
          </p:cNvSpPr>
          <p:nvPr>
            <p:ph idx="1"/>
          </p:nvPr>
        </p:nvSpPr>
        <p:spPr>
          <a:xfrm>
            <a:off x="428596" y="1928802"/>
            <a:ext cx="8229600" cy="4389120"/>
          </a:xfrm>
        </p:spPr>
        <p:txBody>
          <a:bodyPr>
            <a:normAutofit fontScale="85000" lnSpcReduction="20000"/>
          </a:bodyPr>
          <a:lstStyle/>
          <a:p>
            <a:pPr marL="514350" indent="-514350" algn="just">
              <a:lnSpc>
                <a:spcPct val="150000"/>
              </a:lnSpc>
            </a:pPr>
            <a:r>
              <a:rPr lang="ar-SA" sz="2800" dirty="0" smtClean="0"/>
              <a:t> </a:t>
            </a:r>
            <a:r>
              <a:rPr lang="ar-JO" sz="2800" dirty="0" smtClean="0"/>
              <a:t>تهدف هذه الدراسة إلى تشخيص واقع منشآت صناعة الحجر والرخام في محافظة الخليل.</a:t>
            </a:r>
          </a:p>
          <a:p>
            <a:pPr marL="514350" indent="-514350" algn="just">
              <a:lnSpc>
                <a:spcPct val="150000"/>
              </a:lnSpc>
            </a:pPr>
            <a:r>
              <a:rPr lang="ar-JO" sz="2800" dirty="0" smtClean="0"/>
              <a:t>التركيز بشكل خاص على مشكلة الربو.</a:t>
            </a:r>
          </a:p>
          <a:p>
            <a:pPr marL="514350" indent="-514350" algn="just">
              <a:lnSpc>
                <a:spcPct val="150000"/>
              </a:lnSpc>
            </a:pPr>
            <a:r>
              <a:rPr lang="ar-JO" sz="2800" dirty="0" smtClean="0"/>
              <a:t>الوقوف على الجهود المبذولة بهذا الخصوص وتقييم مدى فعاليتها.</a:t>
            </a:r>
          </a:p>
          <a:p>
            <a:pPr marL="514350" indent="-514350" algn="just">
              <a:lnSpc>
                <a:spcPct val="150000"/>
              </a:lnSpc>
            </a:pPr>
            <a:r>
              <a:rPr lang="ar-JO" sz="2800" dirty="0" smtClean="0"/>
              <a:t>وضع تصور علمي وعملي قابل للتطبيق لمعالجة المشكلة.</a:t>
            </a:r>
          </a:p>
          <a:p>
            <a:pPr marL="514350" indent="-514350" algn="just">
              <a:lnSpc>
                <a:spcPct val="150000"/>
              </a:lnSpc>
            </a:pPr>
            <a:r>
              <a:rPr lang="ar-JO" sz="2800" dirty="0" smtClean="0"/>
              <a:t>تقديم دراسة اقتصادية للحل المقترح تشمل تكاليف الإنشاء والتشغيل والعوائد الاقتصادية المتوقعة الناتجة عن تطبيق مثل هذه الحلول.</a:t>
            </a:r>
          </a:p>
          <a:p>
            <a:pPr marL="514350" indent="-514350" algn="just">
              <a:lnSpc>
                <a:spcPct val="150000"/>
              </a:lnSpc>
            </a:pPr>
            <a:r>
              <a:rPr lang="ar-JO" sz="2800" dirty="0" smtClean="0"/>
              <a:t>تقديم التوصيات الضرورية للأطراف المعنية بموضوع البحث.</a:t>
            </a:r>
            <a:endParaRPr lang="ar-JO"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229600" cy="1143000"/>
          </a:xfrm>
        </p:spPr>
        <p:txBody>
          <a:bodyPr>
            <a:normAutofit/>
          </a:bodyPr>
          <a:lstStyle/>
          <a:p>
            <a:pPr algn="r"/>
            <a:r>
              <a:rPr lang="ar-SA" sz="4800" b="1" dirty="0" smtClean="0">
                <a:solidFill>
                  <a:srgbClr val="FF0000"/>
                </a:solidFill>
              </a:rPr>
              <a:t>الإطار المنهجي للدراسة </a:t>
            </a:r>
            <a:endParaRPr lang="ar-JO" sz="4800" dirty="0">
              <a:solidFill>
                <a:srgbClr val="FF0000"/>
              </a:solidFill>
            </a:endParaRPr>
          </a:p>
        </p:txBody>
      </p:sp>
      <p:sp>
        <p:nvSpPr>
          <p:cNvPr id="3" name="عنصر نائب للمحتوى 2"/>
          <p:cNvSpPr>
            <a:spLocks noGrp="1"/>
          </p:cNvSpPr>
          <p:nvPr>
            <p:ph idx="1"/>
          </p:nvPr>
        </p:nvSpPr>
        <p:spPr/>
        <p:txBody>
          <a:bodyPr/>
          <a:lstStyle/>
          <a:p>
            <a:pPr algn="just">
              <a:buNone/>
            </a:pPr>
            <a:r>
              <a:rPr lang="ar-SA" dirty="0" smtClean="0"/>
              <a:t> من </a:t>
            </a:r>
            <a:r>
              <a:rPr lang="ar-JO" dirty="0" smtClean="0"/>
              <a:t>اجل تحقيق هدف الدراسة  قام فريق البحث بالتالي:</a:t>
            </a:r>
          </a:p>
          <a:p>
            <a:pPr algn="just"/>
            <a:r>
              <a:rPr lang="ar-JO" dirty="0" smtClean="0"/>
              <a:t>الاطلاع على معظم الدراسات المحلية والأجنبية ذات العلاقة والوقوف على نتائجها وتوصياتها.</a:t>
            </a:r>
          </a:p>
          <a:p>
            <a:pPr algn="just"/>
            <a:r>
              <a:rPr lang="ar-JO" dirty="0" smtClean="0"/>
              <a:t> قام بسلسلة زيارات ميدانية للمؤسسات ذات العلاقة.</a:t>
            </a:r>
          </a:p>
          <a:p>
            <a:pPr algn="just"/>
            <a:r>
              <a:rPr lang="ar-JO" dirty="0" smtClean="0"/>
              <a:t>قام أيضا بإجراء لقاءات متعددة مع أصحاب الاختصاص والباحثين في هذا المجال.</a:t>
            </a:r>
          </a:p>
          <a:p>
            <a:pPr algn="just"/>
            <a:r>
              <a:rPr lang="ar-JO" dirty="0" smtClean="0"/>
              <a:t> اختتم فريق البحث جهوده بتصميم استبيان وتوزيعه على بعض العاملين في صناعة الحجر والرخام من اجل جمع المعلومات لغرض اكتمال البحث.</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143000"/>
          </a:xfrm>
        </p:spPr>
        <p:txBody>
          <a:bodyPr>
            <a:normAutofit/>
          </a:bodyPr>
          <a:lstStyle/>
          <a:p>
            <a:pPr lvl="0" algn="r"/>
            <a:r>
              <a:rPr lang="ar-SA" sz="4800" b="1" dirty="0" smtClean="0">
                <a:solidFill>
                  <a:srgbClr val="FF0000"/>
                </a:solidFill>
              </a:rPr>
              <a:t>المقدمة</a:t>
            </a:r>
            <a:endParaRPr lang="ar-JO" sz="4800" dirty="0">
              <a:solidFill>
                <a:srgbClr val="FF0000"/>
              </a:solidFill>
            </a:endParaRPr>
          </a:p>
        </p:txBody>
      </p:sp>
      <p:sp>
        <p:nvSpPr>
          <p:cNvPr id="3" name="عنصر نائب للمحتوى 2"/>
          <p:cNvSpPr>
            <a:spLocks noGrp="1"/>
          </p:cNvSpPr>
          <p:nvPr>
            <p:ph idx="1"/>
          </p:nvPr>
        </p:nvSpPr>
        <p:spPr>
          <a:xfrm>
            <a:off x="500034" y="1500174"/>
            <a:ext cx="8229600" cy="4857784"/>
          </a:xfrm>
        </p:spPr>
        <p:txBody>
          <a:bodyPr>
            <a:normAutofit/>
          </a:bodyPr>
          <a:lstStyle/>
          <a:p>
            <a:pPr algn="just"/>
            <a:r>
              <a:rPr lang="ar-SA" sz="2600" dirty="0" smtClean="0"/>
              <a:t>يعتبر التصنيع العمود الفقري للتنمية الاقتصادية فهو النشاط الإنتاجي القادر على تحقيق نقلة نوعية في مسار التطور الاقتصادي والاجتماعي.</a:t>
            </a:r>
          </a:p>
          <a:p>
            <a:pPr algn="just"/>
            <a:r>
              <a:rPr lang="ar-SA" sz="2600" dirty="0" smtClean="0"/>
              <a:t>يساهم القطاع الصناعي بشكل أساسي مع باقي القطاعات في زيادة الناتج المحلي الإجمالي واستيعاب العمالة، وتوفير المنتج المحلي بدلا من الاعتماد على السلع المستوردة.</a:t>
            </a:r>
            <a:endParaRPr lang="en-US" sz="2600" b="1" dirty="0" smtClean="0"/>
          </a:p>
          <a:p>
            <a:pPr algn="just"/>
            <a:r>
              <a:rPr lang="ar-SA" sz="2600" dirty="0" smtClean="0"/>
              <a:t>يؤدي القطاع الصناعي دورا رئيسا في عملية التنمية الاقتصادية حيث تتبع الدول في مجال التنمية الصناعية إستراتيجيتين:</a:t>
            </a:r>
          </a:p>
          <a:p>
            <a:pPr algn="just">
              <a:buNone/>
            </a:pPr>
            <a:r>
              <a:rPr lang="ar-SA" sz="2600" dirty="0" smtClean="0"/>
              <a:t> </a:t>
            </a:r>
            <a:r>
              <a:rPr lang="ar-SA" sz="2600" b="1" dirty="0" smtClean="0">
                <a:solidFill>
                  <a:schemeClr val="accent6">
                    <a:lumMod val="50000"/>
                  </a:schemeClr>
                </a:solidFill>
              </a:rPr>
              <a:t>أولا</a:t>
            </a:r>
            <a:r>
              <a:rPr lang="ar-SA" sz="2600" dirty="0" smtClean="0">
                <a:solidFill>
                  <a:schemeClr val="accent1">
                    <a:lumMod val="60000"/>
                    <a:lumOff val="40000"/>
                  </a:schemeClr>
                </a:solidFill>
              </a:rPr>
              <a:t>:</a:t>
            </a:r>
            <a:r>
              <a:rPr lang="ar-SA" sz="2600" dirty="0" smtClean="0"/>
              <a:t>سياسة الإحلال محل الواردات والتي من شانها توفير البدائل الصناعية محليا مما يعكس أثرا ايجابيا على الميزان التجاري</a:t>
            </a:r>
            <a:r>
              <a:rPr lang="ar-SA" dirty="0" smtClean="0"/>
              <a:t>.</a:t>
            </a:r>
            <a:endParaRPr lang="ar-SA" sz="2600" dirty="0" smtClean="0"/>
          </a:p>
          <a:p>
            <a:pPr algn="just">
              <a:buNone/>
            </a:pPr>
            <a:r>
              <a:rPr lang="ar-SA" b="1" dirty="0" smtClean="0">
                <a:solidFill>
                  <a:schemeClr val="accent6">
                    <a:lumMod val="50000"/>
                  </a:schemeClr>
                </a:solidFill>
              </a:rPr>
              <a:t>ثانيا</a:t>
            </a:r>
            <a:r>
              <a:rPr lang="ar-SA" dirty="0" smtClean="0">
                <a:solidFill>
                  <a:schemeClr val="accent1">
                    <a:lumMod val="60000"/>
                    <a:lumOff val="40000"/>
                  </a:schemeClr>
                </a:solidFill>
              </a:rPr>
              <a:t>:</a:t>
            </a:r>
            <a:r>
              <a:rPr lang="ar-SA" sz="2600" dirty="0" smtClean="0">
                <a:solidFill>
                  <a:schemeClr val="accent1">
                    <a:lumMod val="60000"/>
                    <a:lumOff val="40000"/>
                  </a:schemeClr>
                </a:solidFill>
              </a:rPr>
              <a:t> </a:t>
            </a:r>
            <a:r>
              <a:rPr lang="ar-SA" sz="2600" dirty="0" smtClean="0"/>
              <a:t>الإنتاج من اجل التصدير مما يعزز من قدرة الدولة على المنافسة عالميا.</a:t>
            </a:r>
            <a:endParaRPr lang="en-US" sz="2600" dirty="0" smtClean="0"/>
          </a:p>
          <a:p>
            <a:endParaRPr lang="ar-J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071546"/>
            <a:ext cx="8229600" cy="928694"/>
          </a:xfrm>
        </p:spPr>
        <p:txBody>
          <a:bodyPr>
            <a:normAutofit fontScale="90000"/>
          </a:bodyPr>
          <a:lstStyle/>
          <a:p>
            <a:pPr lvl="0" algn="r"/>
            <a:r>
              <a:rPr lang="ar-SA" b="1" dirty="0" smtClean="0">
                <a:solidFill>
                  <a:srgbClr val="FF0000"/>
                </a:solidFill>
              </a:rPr>
              <a:t>صناعة الحجر والرخام في الأراضي الفلسطينية</a:t>
            </a:r>
            <a:r>
              <a:rPr lang="en-US" dirty="0" smtClean="0"/>
              <a:t/>
            </a:r>
            <a:br>
              <a:rPr lang="en-US" dirty="0" smtClean="0"/>
            </a:br>
            <a:endParaRPr lang="ar-JO" dirty="0"/>
          </a:p>
        </p:txBody>
      </p:sp>
      <p:sp>
        <p:nvSpPr>
          <p:cNvPr id="3" name="عنصر نائب للمحتوى 2"/>
          <p:cNvSpPr>
            <a:spLocks noGrp="1"/>
          </p:cNvSpPr>
          <p:nvPr>
            <p:ph idx="1"/>
          </p:nvPr>
        </p:nvSpPr>
        <p:spPr>
          <a:xfrm>
            <a:off x="457200" y="1357298"/>
            <a:ext cx="8229600" cy="4967302"/>
          </a:xfrm>
        </p:spPr>
        <p:txBody>
          <a:bodyPr>
            <a:normAutofit fontScale="92500" lnSpcReduction="10000"/>
          </a:bodyPr>
          <a:lstStyle/>
          <a:p>
            <a:pPr algn="just"/>
            <a:r>
              <a:rPr lang="ar-SA" dirty="0" smtClean="0"/>
              <a:t>تعد فلسطين من أوائل الدول في استخراج وتصنيع الحجر بكافة أنواعه وأشكاله، وتأتي في المرتبة الثانية عشرة عالميا.</a:t>
            </a:r>
          </a:p>
          <a:p>
            <a:pPr algn="just"/>
            <a:r>
              <a:rPr lang="ar-SA" dirty="0" smtClean="0"/>
              <a:t> يوجد في فلسطين حوالي 400 محجر وما يزيد عن 742 منشاة لقص الحجارة بالإضافة إلى عدد كبير من المخارط والورش الداعمة لصناعة الحجر والرخام.</a:t>
            </a:r>
          </a:p>
          <a:p>
            <a:pPr algn="just"/>
            <a:r>
              <a:rPr lang="ar-SA" dirty="0" smtClean="0"/>
              <a:t>بمقارنة إنتاجها ببعض الدول الكبرى فإنه يساوي نصف إنتاج ألمانيا وثلث إنتاج تركيا.</a:t>
            </a:r>
            <a:endParaRPr lang="en-US" dirty="0" smtClean="0"/>
          </a:p>
          <a:p>
            <a:pPr algn="just"/>
            <a:r>
              <a:rPr lang="ar-SA" dirty="0" smtClean="0"/>
              <a:t>يمتاز الحجر الفلسطيني بأنه من أجود أنواع الحجارة في العالم من حيث الخصائص والألوان ومطابقته لكافة المقاييس والمواصفات العالمية.</a:t>
            </a:r>
          </a:p>
          <a:p>
            <a:pPr algn="just"/>
            <a:r>
              <a:rPr lang="ar-SA" dirty="0" smtClean="0"/>
              <a:t>تعد هذه الصناعة من أهم الصناعات في فلسطين لما لها من فوائد اقتصادية كبيرة خاصة في توفيرها أكثر من 20000 فرصة عمل للفلسطينيين في الضفة الغربية وقطاع غزة. </a:t>
            </a:r>
          </a:p>
          <a:p>
            <a:pPr algn="just"/>
            <a:r>
              <a:rPr lang="ar-SA" dirty="0" smtClean="0"/>
              <a:t>ومساهمتها بما نسبته 5% من الناتج المحلي الإجمالي، و30% من إجمالي عائدات القطاع الصناعي.</a:t>
            </a:r>
            <a:endParaRPr lang="en-US" dirty="0" smtClean="0"/>
          </a:p>
          <a:p>
            <a:endParaRPr lang="ar-J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642918"/>
            <a:ext cx="8229600" cy="1143000"/>
          </a:xfrm>
        </p:spPr>
        <p:txBody>
          <a:bodyPr>
            <a:normAutofit/>
          </a:bodyPr>
          <a:lstStyle/>
          <a:p>
            <a:pPr algn="r"/>
            <a:r>
              <a:rPr lang="ar-SA" b="1" dirty="0" smtClean="0">
                <a:solidFill>
                  <a:srgbClr val="FF0000"/>
                </a:solidFill>
              </a:rPr>
              <a:t>التحديات التي تواجه قطاع الصناع</a:t>
            </a:r>
            <a:r>
              <a:rPr lang="ar-JO" b="1" dirty="0" smtClean="0">
                <a:solidFill>
                  <a:srgbClr val="FF0000"/>
                </a:solidFill>
              </a:rPr>
              <a:t>ة بشكل عام</a:t>
            </a:r>
            <a:endParaRPr lang="ar-JO" dirty="0">
              <a:solidFill>
                <a:srgbClr val="FF0000"/>
              </a:solidFill>
            </a:endParaRPr>
          </a:p>
        </p:txBody>
      </p:sp>
      <p:sp>
        <p:nvSpPr>
          <p:cNvPr id="3" name="عنصر نائب للمحتوى 2"/>
          <p:cNvSpPr>
            <a:spLocks noGrp="1"/>
          </p:cNvSpPr>
          <p:nvPr>
            <p:ph idx="1"/>
          </p:nvPr>
        </p:nvSpPr>
        <p:spPr>
          <a:xfrm>
            <a:off x="428596" y="1285860"/>
            <a:ext cx="8229600" cy="5072098"/>
          </a:xfrm>
        </p:spPr>
        <p:txBody>
          <a:bodyPr>
            <a:normAutofit lnSpcReduction="10000"/>
          </a:bodyPr>
          <a:lstStyle/>
          <a:p>
            <a:endParaRPr lang="en-US" sz="2800" dirty="0" smtClean="0"/>
          </a:p>
          <a:p>
            <a:pPr algn="just">
              <a:lnSpc>
                <a:spcPct val="200000"/>
              </a:lnSpc>
            </a:pPr>
            <a:r>
              <a:rPr lang="ar-SA" sz="2800" dirty="0" smtClean="0"/>
              <a:t>المشاكل المتعلقة بالمستلزمات والمدخلات والتجهيزات الصناعية.</a:t>
            </a:r>
          </a:p>
          <a:p>
            <a:pPr algn="just">
              <a:lnSpc>
                <a:spcPct val="200000"/>
              </a:lnSpc>
            </a:pPr>
            <a:r>
              <a:rPr lang="ar-SA" sz="2800" dirty="0" smtClean="0"/>
              <a:t> مشاكل تتعلق بنقص التمويل.</a:t>
            </a:r>
            <a:endParaRPr lang="ar-JO" sz="2800" dirty="0" smtClean="0"/>
          </a:p>
          <a:p>
            <a:pPr algn="just">
              <a:lnSpc>
                <a:spcPct val="200000"/>
              </a:lnSpc>
            </a:pPr>
            <a:r>
              <a:rPr lang="ar-SA" sz="2800" dirty="0" smtClean="0"/>
              <a:t>مشاكل متعلقة بالتسويق.</a:t>
            </a:r>
            <a:endParaRPr lang="ar-JO" sz="2800" dirty="0" smtClean="0"/>
          </a:p>
          <a:p>
            <a:pPr marL="514350" indent="-514350" algn="just">
              <a:lnSpc>
                <a:spcPct val="200000"/>
              </a:lnSpc>
            </a:pPr>
            <a:r>
              <a:rPr lang="ar-SA" sz="2800" dirty="0" smtClean="0"/>
              <a:t>مشاكل تتعلق بالخبرة الفنية وغياب التنظيم والتخطيط الصناعي.</a:t>
            </a:r>
          </a:p>
          <a:p>
            <a:pPr algn="just">
              <a:lnSpc>
                <a:spcPct val="200000"/>
              </a:lnSpc>
            </a:pPr>
            <a:r>
              <a:rPr lang="ar-SA" sz="2800" dirty="0" smtClean="0"/>
              <a:t>مشاكل متعلقة بغياب السياسات والتشريعات والقوانين.</a:t>
            </a:r>
          </a:p>
          <a:p>
            <a:endParaRPr lang="ar-JO" sz="2800" dirty="0" smtClean="0"/>
          </a:p>
          <a:p>
            <a:endParaRPr lang="ar-JO"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857232"/>
            <a:ext cx="8229600" cy="1357314"/>
          </a:xfrm>
        </p:spPr>
        <p:txBody>
          <a:bodyPr>
            <a:noAutofit/>
          </a:bodyPr>
          <a:lstStyle/>
          <a:p>
            <a:pPr algn="r"/>
            <a:r>
              <a:rPr lang="ar-SA" sz="3600" b="1" dirty="0" smtClean="0">
                <a:solidFill>
                  <a:srgbClr val="FF0000"/>
                </a:solidFill>
                <a:latin typeface="Arial" pitchFamily="34" charset="0"/>
                <a:cs typeface="Arial" pitchFamily="34" charset="0"/>
              </a:rPr>
              <a:t>التحديات التي تواجه قطاع صناعة الحجر والرخام في الأراضي الفلسطينية.</a:t>
            </a:r>
            <a:endParaRPr lang="ar-JO" sz="36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500034" y="2214554"/>
            <a:ext cx="8229600" cy="4324360"/>
          </a:xfrm>
        </p:spPr>
        <p:txBody>
          <a:bodyPr>
            <a:normAutofit/>
          </a:bodyPr>
          <a:lstStyle/>
          <a:p>
            <a:pPr>
              <a:buNone/>
            </a:pPr>
            <a:r>
              <a:rPr lang="ar-SA" b="1" dirty="0" smtClean="0">
                <a:solidFill>
                  <a:schemeClr val="accent2">
                    <a:lumMod val="75000"/>
                  </a:schemeClr>
                </a:solidFill>
                <a:latin typeface="Arial" pitchFamily="34" charset="0"/>
                <a:cs typeface="Arial" pitchFamily="34" charset="0"/>
              </a:rPr>
              <a:t>أولا: المشاكل السياسية والاقتصادية</a:t>
            </a:r>
          </a:p>
          <a:p>
            <a:pPr algn="just"/>
            <a:r>
              <a:rPr lang="ar-SA" dirty="0" smtClean="0"/>
              <a:t>مناطق التحجير ووجود العديد من المقالع في مناطق خاضعة للسيطرة الإسرائيلية.</a:t>
            </a:r>
          </a:p>
          <a:p>
            <a:pPr algn="just"/>
            <a:r>
              <a:rPr lang="ar-SA" dirty="0" smtClean="0"/>
              <a:t>عرقلة عمليات النقل .</a:t>
            </a:r>
          </a:p>
          <a:p>
            <a:pPr algn="just"/>
            <a:r>
              <a:rPr lang="ar-SA" dirty="0" smtClean="0"/>
              <a:t>طريقة الكشف عن المحاجر .</a:t>
            </a:r>
          </a:p>
          <a:p>
            <a:pPr algn="just"/>
            <a:r>
              <a:rPr lang="ar-SA" dirty="0" smtClean="0"/>
              <a:t>ارتفاع تكلفة الإنتاج .</a:t>
            </a:r>
          </a:p>
          <a:p>
            <a:pPr algn="just"/>
            <a:r>
              <a:rPr lang="ar-SA" dirty="0" smtClean="0"/>
              <a:t>عدم وجود مناطق صناعية ملائمة.</a:t>
            </a:r>
          </a:p>
          <a:p>
            <a:pPr algn="just"/>
            <a:r>
              <a:rPr lang="ar-SA" dirty="0" smtClean="0"/>
              <a:t>انعدام وجود عمل منظم للقطاع وغياب الدعم الحكومي البارز.</a:t>
            </a:r>
          </a:p>
          <a:p>
            <a:pPr>
              <a:buNone/>
            </a:pPr>
            <a:endParaRPr lang="ar-J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a:bodyPr>
          <a:lstStyle/>
          <a:p>
            <a:pPr algn="r"/>
            <a:r>
              <a:rPr lang="ar-SA" sz="2800" b="1" dirty="0" smtClean="0">
                <a:solidFill>
                  <a:schemeClr val="accent2">
                    <a:lumMod val="75000"/>
                  </a:schemeClr>
                </a:solidFill>
                <a:latin typeface="Arial" pitchFamily="34" charset="0"/>
                <a:cs typeface="Arial" pitchFamily="34" charset="0"/>
              </a:rPr>
              <a:t>ثانيا: السلامة والصحة المهنية (الأمن الصناعي ):</a:t>
            </a:r>
            <a:endParaRPr lang="ar-JO" sz="2400" b="1" dirty="0">
              <a:solidFill>
                <a:schemeClr val="accent2">
                  <a:lumMod val="75000"/>
                </a:schemeClr>
              </a:solidFill>
              <a:latin typeface="Arial" pitchFamily="34" charset="0"/>
              <a:cs typeface="Arial" pitchFamily="34" charset="0"/>
            </a:endParaRPr>
          </a:p>
        </p:txBody>
      </p:sp>
      <p:sp>
        <p:nvSpPr>
          <p:cNvPr id="3" name="عنصر نائب للمحتوى 2"/>
          <p:cNvSpPr>
            <a:spLocks noGrp="1"/>
          </p:cNvSpPr>
          <p:nvPr>
            <p:ph idx="1"/>
          </p:nvPr>
        </p:nvSpPr>
        <p:spPr/>
        <p:txBody>
          <a:bodyPr>
            <a:normAutofit lnSpcReduction="10000"/>
          </a:bodyPr>
          <a:lstStyle/>
          <a:p>
            <a:r>
              <a:rPr lang="ar-SA" sz="2800" dirty="0" smtClean="0"/>
              <a:t>غياب مفهوم السلامة والصحة المهنية ( الأمن الصناعي ) من منشآت صناعة الحجر والرخام رغم المخاطر الكبيرة والمتعددة المتواجدة في هذه المنشآت.</a:t>
            </a:r>
          </a:p>
          <a:p>
            <a:pPr>
              <a:buNone/>
            </a:pPr>
            <a:r>
              <a:rPr lang="ar-SA" sz="2800" b="1" dirty="0" smtClean="0">
                <a:solidFill>
                  <a:schemeClr val="accent2">
                    <a:lumMod val="75000"/>
                  </a:schemeClr>
                </a:solidFill>
                <a:latin typeface="Arial" pitchFamily="34" charset="0"/>
                <a:cs typeface="Arial" pitchFamily="34" charset="0"/>
              </a:rPr>
              <a:t>ثالثا:مشكلة التلوث</a:t>
            </a:r>
          </a:p>
          <a:p>
            <a:r>
              <a:rPr lang="ar-SA" sz="2800" dirty="0" smtClean="0"/>
              <a:t>الإزعاج البيئي.</a:t>
            </a:r>
          </a:p>
          <a:p>
            <a:r>
              <a:rPr lang="ar-SA" sz="2800" dirty="0" smtClean="0"/>
              <a:t>تلوث المياه.</a:t>
            </a:r>
            <a:endParaRPr lang="en-US" sz="2800" dirty="0" smtClean="0"/>
          </a:p>
          <a:p>
            <a:r>
              <a:rPr lang="ar-SA" sz="2800" dirty="0" smtClean="0"/>
              <a:t>تلوث التربة.</a:t>
            </a:r>
          </a:p>
          <a:p>
            <a:r>
              <a:rPr lang="ar-SA" sz="2800" dirty="0" smtClean="0"/>
              <a:t>تلوث الهواء.</a:t>
            </a:r>
          </a:p>
          <a:p>
            <a:r>
              <a:rPr lang="ar-SA" sz="2800" dirty="0" smtClean="0"/>
              <a:t>ربو المناشير.</a:t>
            </a:r>
          </a:p>
          <a:p>
            <a:endParaRPr lang="ar-SA"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1245</TotalTime>
  <Words>1746</Words>
  <PresentationFormat>On-screen Show (4:3)</PresentationFormat>
  <Paragraphs>191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تدفق</vt:lpstr>
      <vt:lpstr> </vt:lpstr>
      <vt:lpstr>     مخلفات مصانع قص الحجر "ربو المناشير" في محافظة الخليل – واقع و تطلعات </vt:lpstr>
      <vt:lpstr>الملخص</vt:lpstr>
      <vt:lpstr>الإطار المنهجي للدراسة </vt:lpstr>
      <vt:lpstr>المقدمة</vt:lpstr>
      <vt:lpstr>صناعة الحجر والرخام في الأراضي الفلسطينية </vt:lpstr>
      <vt:lpstr>التحديات التي تواجه قطاع الصناعة بشكل عام</vt:lpstr>
      <vt:lpstr>التحديات التي تواجه قطاع صناعة الحجر والرخام في الأراضي الفلسطينية.</vt:lpstr>
      <vt:lpstr>ثانيا: السلامة والصحة المهنية (الأمن الصناعي ):</vt:lpstr>
      <vt:lpstr>ربو المناشير</vt:lpstr>
      <vt:lpstr>Slide 11</vt:lpstr>
      <vt:lpstr>الأضرار المباشرة وغير المباشرة الناتجة عن إلقاء الربو داخل خطوط الصرف الصحي للمياه العادمة: </vt:lpstr>
      <vt:lpstr>الجهود المبذولة لحل المشكلة.</vt:lpstr>
      <vt:lpstr>الحلول المقترحة </vt:lpstr>
      <vt:lpstr>Slide 15</vt:lpstr>
      <vt:lpstr> </vt:lpstr>
      <vt:lpstr> </vt:lpstr>
      <vt:lpstr> </vt:lpstr>
      <vt:lpstr>حسابات البديل الثاني   </vt:lpstr>
      <vt:lpstr> </vt:lpstr>
      <vt:lpstr> </vt:lpstr>
      <vt:lpstr>     رابعا : الجداول التي تم الاعتماد عليها </vt:lpstr>
      <vt:lpstr>Slide 23</vt:lpstr>
      <vt:lpstr>Slide 24</vt:lpstr>
      <vt:lpstr>Slide 25</vt:lpstr>
      <vt:lpstr>يمكن استخدام مادة الربو الجاف في الصناعات التالية:</vt:lpstr>
      <vt:lpstr>Slide 27</vt:lpstr>
      <vt:lpstr>التوصيات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dc:creator>
  <cp:lastModifiedBy>Dell</cp:lastModifiedBy>
  <cp:revision>122</cp:revision>
  <dcterms:created xsi:type="dcterms:W3CDTF">2013-05-30T15:51:00Z</dcterms:created>
  <dcterms:modified xsi:type="dcterms:W3CDTF">2013-06-03T08:42:14Z</dcterms:modified>
</cp:coreProperties>
</file>