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287" r:id="rId2"/>
    <p:sldId id="28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8" r:id="rId13"/>
    <p:sldId id="267" r:id="rId14"/>
    <p:sldId id="279" r:id="rId15"/>
    <p:sldId id="280" r:id="rId16"/>
    <p:sldId id="281" r:id="rId17"/>
    <p:sldId id="270" r:id="rId18"/>
    <p:sldId id="282" r:id="rId19"/>
    <p:sldId id="284" r:id="rId20"/>
    <p:sldId id="271" r:id="rId21"/>
    <p:sldId id="272" r:id="rId22"/>
    <p:sldId id="269" r:id="rId23"/>
    <p:sldId id="268" r:id="rId24"/>
    <p:sldId id="276" r:id="rId25"/>
    <p:sldId id="275" r:id="rId26"/>
    <p:sldId id="288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0E65E1-0CEF-4F3E-9540-3991D543AA18}" type="datetimeFigureOut">
              <a:rPr lang="ar-SA" smtClean="0"/>
              <a:pPr/>
              <a:t>07/26/1434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6C61E3-9E95-456A-8C99-72102228EBA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E65E1-0CEF-4F3E-9540-3991D543AA18}" type="datetimeFigureOut">
              <a:rPr lang="ar-SA" smtClean="0"/>
              <a:pPr/>
              <a:t>07/26/1434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C61E3-9E95-456A-8C99-72102228EBA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E65E1-0CEF-4F3E-9540-3991D543AA18}" type="datetimeFigureOut">
              <a:rPr lang="ar-SA" smtClean="0"/>
              <a:pPr/>
              <a:t>07/26/1434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C61E3-9E95-456A-8C99-72102228EBA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E65E1-0CEF-4F3E-9540-3991D543AA18}" type="datetimeFigureOut">
              <a:rPr lang="ar-SA" smtClean="0"/>
              <a:pPr/>
              <a:t>07/26/1434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C61E3-9E95-456A-8C99-72102228EBA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E65E1-0CEF-4F3E-9540-3991D543AA18}" type="datetimeFigureOut">
              <a:rPr lang="ar-SA" smtClean="0"/>
              <a:pPr/>
              <a:t>07/26/1434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C61E3-9E95-456A-8C99-72102228EBA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شارة رتبة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شارة رتبة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E65E1-0CEF-4F3E-9540-3991D543AA18}" type="datetimeFigureOut">
              <a:rPr lang="ar-SA" smtClean="0"/>
              <a:pPr/>
              <a:t>07/26/1434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C61E3-9E95-456A-8C99-72102228EBA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E65E1-0CEF-4F3E-9540-3991D543AA18}" type="datetimeFigureOut">
              <a:rPr lang="ar-SA" smtClean="0"/>
              <a:pPr/>
              <a:t>07/26/1434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C61E3-9E95-456A-8C99-72102228EBA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E65E1-0CEF-4F3E-9540-3991D543AA18}" type="datetimeFigureOut">
              <a:rPr lang="ar-SA" smtClean="0"/>
              <a:pPr/>
              <a:t>07/26/1434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C61E3-9E95-456A-8C99-72102228EBA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E65E1-0CEF-4F3E-9540-3991D543AA18}" type="datetimeFigureOut">
              <a:rPr lang="ar-SA" smtClean="0"/>
              <a:pPr/>
              <a:t>07/26/1434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C61E3-9E95-456A-8C99-72102228EBA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60E65E1-0CEF-4F3E-9540-3991D543AA18}" type="datetimeFigureOut">
              <a:rPr lang="ar-SA" smtClean="0"/>
              <a:pPr/>
              <a:t>07/26/1434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C61E3-9E95-456A-8C99-72102228EBA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0E65E1-0CEF-4F3E-9540-3991D543AA18}" type="datetimeFigureOut">
              <a:rPr lang="ar-SA" smtClean="0"/>
              <a:pPr/>
              <a:t>07/26/1434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6C61E3-9E95-456A-8C99-72102228EBA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شارة رتبة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60E65E1-0CEF-4F3E-9540-3991D543AA18}" type="datetimeFigureOut">
              <a:rPr lang="ar-SA" smtClean="0"/>
              <a:pPr/>
              <a:t>07/26/1434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6C61E3-9E95-456A-8C99-72102228EBA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92488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By:</a:t>
            </a:r>
          </a:p>
          <a:p>
            <a:pPr marL="0" indent="0" algn="l" rtl="0">
              <a:buNone/>
            </a:pPr>
            <a:r>
              <a:rPr lang="en-US" dirty="0" err="1" smtClean="0"/>
              <a:t>Abeer</a:t>
            </a:r>
            <a:r>
              <a:rPr lang="en-US" dirty="0" smtClean="0"/>
              <a:t> </a:t>
            </a:r>
            <a:r>
              <a:rPr lang="en-US" dirty="0" err="1" smtClean="0"/>
              <a:t>Mohtaseb</a:t>
            </a:r>
            <a:r>
              <a:rPr lang="en-US" dirty="0"/>
              <a:t> </a:t>
            </a:r>
            <a:r>
              <a:rPr lang="en-US" dirty="0" smtClean="0"/>
              <a:t>                        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Najla</a:t>
            </a:r>
            <a:r>
              <a:rPr lang="en-US" dirty="0" smtClean="0"/>
              <a:t> </a:t>
            </a:r>
            <a:r>
              <a:rPr lang="en-US" dirty="0" err="1" smtClean="0"/>
              <a:t>Bazaya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err="1" smtClean="0"/>
              <a:t>Oraib</a:t>
            </a:r>
            <a:r>
              <a:rPr lang="en-US" dirty="0" smtClean="0"/>
              <a:t> </a:t>
            </a:r>
            <a:r>
              <a:rPr lang="en-US" dirty="0" err="1" smtClean="0"/>
              <a:t>Horini</a:t>
            </a:r>
            <a:r>
              <a:rPr lang="en-US" dirty="0" smtClean="0"/>
              <a:t> 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ctr" rtl="0">
              <a:buNone/>
            </a:pPr>
            <a:r>
              <a:rPr lang="en-US" dirty="0" smtClean="0"/>
              <a:t>Supervised by:</a:t>
            </a:r>
          </a:p>
          <a:p>
            <a:pPr marL="0" indent="0" algn="ctr" rtl="0">
              <a:buNone/>
            </a:pPr>
            <a:r>
              <a:rPr lang="en-US" dirty="0" err="1" smtClean="0"/>
              <a:t>Dr.Musa</a:t>
            </a:r>
            <a:r>
              <a:rPr lang="en-US" dirty="0" smtClean="0"/>
              <a:t> </a:t>
            </a:r>
            <a:r>
              <a:rPr lang="en-US" dirty="0" err="1" smtClean="0"/>
              <a:t>Alrefaya</a:t>
            </a:r>
            <a:endParaRPr lang="en-US" dirty="0" smtClean="0"/>
          </a:p>
          <a:p>
            <a:endParaRPr lang="ar-SA" dirty="0"/>
          </a:p>
          <a:p>
            <a:pPr marL="0" indent="0">
              <a:buNone/>
            </a:pP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ar-SA" dirty="0"/>
              <a:t/>
            </a:r>
            <a:br>
              <a:rPr lang="ar-SA" dirty="0"/>
            </a:br>
            <a:r>
              <a:rPr lang="en-US" dirty="0"/>
              <a:t> </a:t>
            </a:r>
            <a:r>
              <a:rPr lang="en-US" b="1" dirty="0"/>
              <a:t>Comparison of PDE-based, Gaussian and Wavelet Approaches for Enhancing PET Images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895481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algn="l" rtl="0"/>
                <a:r>
                  <a:rPr lang="en-US" dirty="0" smtClean="0"/>
                  <a:t>Represents </a:t>
                </a:r>
                <a:r>
                  <a:rPr lang="en-US" dirty="0"/>
                  <a:t>a signal as a sum of translations and dilations of a band-pass </a:t>
                </a:r>
                <a:r>
                  <a:rPr lang="en-US" dirty="0" smtClean="0"/>
                  <a:t>function.</a:t>
                </a:r>
              </a:p>
              <a:p>
                <a:pPr algn="l" rtl="0"/>
                <a:r>
                  <a:rPr lang="en-US" dirty="0" smtClean="0"/>
                  <a:t>A </a:t>
                </a:r>
                <a:r>
                  <a:rPr lang="en-US" dirty="0"/>
                  <a:t>signal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can be decomposed using multi resolution </a:t>
                </a:r>
                <a:r>
                  <a:rPr lang="en-US" dirty="0" smtClean="0"/>
                  <a:t>analysis: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. </m:t>
                              </m:r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/>
                            </a:rPr>
                            <m:t>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j</m:t>
                          </m:r>
                          <m:r>
                            <a:rPr lang="en-US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ϕ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𝐽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algn="l" rtl="0"/>
                <a:endParaRPr lang="ar-S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481" t="-1617" r="-185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Wavelet transform</a:t>
            </a: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408993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Perona and Malik Equation:</a:t>
            </a:r>
          </a:p>
          <a:p>
            <a:pPr marL="0" indent="0" algn="l" rtl="0">
              <a:buNone/>
            </a:pPr>
            <a:r>
              <a:rPr lang="en-US" dirty="0" smtClean="0"/>
              <a:t>I (t) = div(c (t, x, y) delta I)</a:t>
            </a:r>
          </a:p>
          <a:p>
            <a:pPr marL="0" indent="0" algn="l" rtl="0">
              <a:buNone/>
            </a:pPr>
            <a:r>
              <a:rPr lang="en-US" dirty="0" smtClean="0"/>
              <a:t>c (t, x, y) is the edge stopping.</a:t>
            </a:r>
          </a:p>
          <a:p>
            <a:pPr marL="0" indent="0" algn="l" rtl="0">
              <a:buNone/>
            </a:pPr>
            <a:r>
              <a:rPr lang="en-US" dirty="0" smtClean="0"/>
              <a:t> x is the gradient magnitude.</a:t>
            </a:r>
          </a:p>
          <a:p>
            <a:pPr marL="0" indent="0" algn="l" rtl="0">
              <a:buNone/>
            </a:pPr>
            <a:r>
              <a:rPr lang="en-US" dirty="0" smtClean="0"/>
              <a:t>But when c(t, x, y) = 1..Whats happened?? </a:t>
            </a:r>
            <a:endParaRPr lang="ar-SA" dirty="0" smtClean="0"/>
          </a:p>
          <a:p>
            <a:pPr algn="l" rtl="0"/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Anisotropic Diffusion Filter  </a:t>
            </a:r>
            <a:br>
              <a:rPr lang="en-US" dirty="0" smtClean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97340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Perona has improved it and give an image function g(x):</a:t>
            </a:r>
          </a:p>
          <a:p>
            <a:pPr marL="0" indent="0" algn="l" rtl="0">
              <a:buNone/>
            </a:pPr>
            <a:r>
              <a:rPr lang="en-US" dirty="0" smtClean="0"/>
              <a:t>       g(x) = 1/1+(x/k)(x/k) </a:t>
            </a:r>
          </a:p>
          <a:p>
            <a:pPr marL="0" indent="0" algn="l" rtl="0">
              <a:buNone/>
            </a:pPr>
            <a:r>
              <a:rPr lang="en-US" dirty="0" smtClean="0"/>
              <a:t>                  Or </a:t>
            </a:r>
          </a:p>
          <a:p>
            <a:pPr marL="0" indent="0" algn="l" rtl="0">
              <a:buNone/>
            </a:pPr>
            <a:r>
              <a:rPr lang="en-US" dirty="0" smtClean="0"/>
              <a:t>      g(x) = </a:t>
            </a:r>
            <a:r>
              <a:rPr lang="en-US" dirty="0" err="1" smtClean="0"/>
              <a:t>exp</a:t>
            </a:r>
            <a:r>
              <a:rPr lang="en-US" dirty="0" smtClean="0"/>
              <a:t>((x/k)(x/k))</a:t>
            </a:r>
          </a:p>
          <a:p>
            <a:pPr marL="0" indent="0" algn="l" rtl="0">
              <a:buNone/>
            </a:pPr>
            <a:r>
              <a:rPr lang="en-US" dirty="0" smtClean="0"/>
              <a:t> K:control the sensitivity to edges. </a:t>
            </a:r>
            <a:endParaRPr lang="ar-SA" dirty="0" smtClean="0"/>
          </a:p>
          <a:p>
            <a:pPr algn="l" rtl="0"/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87672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/>
                  <a:t>By curve (u)(x), we denote the curvature, i.e. the signed inverse of the radius of curvature of the level line passing by x. When Du(x) 6= 0, this means </a:t>
                </a:r>
                <a:r>
                  <a:rPr lang="en-US" dirty="0" smtClean="0"/>
                  <a:t>: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curve(u</a:t>
                </a:r>
                <a:r>
                  <a:rPr lang="en-US" dirty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uxxu</m:t>
                        </m:r>
                        <m:r>
                          <a:rPr lang="en-US">
                            <a:latin typeface="Cambria Math"/>
                          </a:rPr>
                          <m:t>2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y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uxyuxuy</m:t>
                        </m:r>
                        <m:r>
                          <a:rPr lang="en-US">
                            <a:latin typeface="Cambria Math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uyyu</m:t>
                        </m:r>
                        <m:r>
                          <a:rPr lang="en-US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u</m:t>
                        </m:r>
                        <m:box>
                          <m:boxPr>
                            <m:ctrlPr>
                              <a:rPr lang="en-US" i="1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x</m:t>
                                </m:r>
                              </m:den>
                            </m:f>
                          </m:e>
                        </m:box>
                        <m:r>
                          <a:rPr lang="en-US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u</m:t>
                        </m:r>
                        <m:box>
                          <m:boxPr>
                            <m:ctrlPr>
                              <a:rPr lang="en-US" i="1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y</m:t>
                                </m:r>
                              </m:den>
                            </m:f>
                          </m:e>
                        </m:box>
                        <m:r>
                          <a:rPr lang="en-US">
                            <a:latin typeface="Cambria Math"/>
                          </a:rPr>
                          <m:t>)</m:t>
                        </m:r>
                        <m:box>
                          <m:boxPr>
                            <m:ctrlPr>
                              <a:rPr lang="en-US" i="1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den>
                    </m:f>
                  </m:oMath>
                </a14:m>
                <a:endParaRPr lang="ar-S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852" t="-1752" r="-274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Curvature Motion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207143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 smtClean="0"/>
              <a:t>1. Peak </a:t>
            </a:r>
            <a:r>
              <a:rPr lang="en-US" b="1" dirty="0"/>
              <a:t>Signal-to-Noise Ratio (PSNR</a:t>
            </a:r>
            <a:r>
              <a:rPr lang="en-US" b="1" dirty="0" smtClean="0"/>
              <a:t>):</a:t>
            </a:r>
          </a:p>
          <a:p>
            <a:pPr marL="0" indent="0" algn="l" rtl="0">
              <a:buNone/>
            </a:pPr>
            <a:r>
              <a:rPr lang="en-US" dirty="0" smtClean="0"/>
              <a:t>Is the </a:t>
            </a:r>
            <a:r>
              <a:rPr lang="en-US" dirty="0"/>
              <a:t>ratio of a signal power to the noise </a:t>
            </a:r>
            <a:r>
              <a:rPr lang="en-US" dirty="0" smtClean="0"/>
              <a:t>power.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Quantitative Evaluation Measure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151206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 smtClean="0"/>
              <a:t>2. </a:t>
            </a:r>
            <a:r>
              <a:rPr lang="en-US" b="1" dirty="0"/>
              <a:t>Noise Variance (NV</a:t>
            </a:r>
            <a:r>
              <a:rPr lang="en-US" b="1" dirty="0" smtClean="0"/>
              <a:t>):</a:t>
            </a:r>
          </a:p>
          <a:p>
            <a:pPr marL="0" indent="0" algn="l" rtl="0">
              <a:buNone/>
            </a:pPr>
            <a:r>
              <a:rPr lang="en-US" dirty="0"/>
              <a:t>describes </a:t>
            </a:r>
            <a:r>
              <a:rPr lang="en-US" dirty="0" smtClean="0"/>
              <a:t>the remaining noise level .So</a:t>
            </a:r>
            <a:r>
              <a:rPr lang="en-US" dirty="0"/>
              <a:t>, it should be a small as possible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How will we estimate the noise variance?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Noise </a:t>
            </a:r>
            <a:r>
              <a:rPr lang="en-US" dirty="0"/>
              <a:t>variance = Variance of the image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algn="l" rtl="0"/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4111062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l" rtl="0">
                  <a:buNone/>
                </a:pPr>
                <a:r>
                  <a:rPr lang="en-US" b="1" dirty="0" smtClean="0"/>
                  <a:t>3. Correlation:</a:t>
                </a:r>
                <a:r>
                  <a:rPr lang="en-US" dirty="0" smtClean="0"/>
                  <a:t> 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Correlation between </a:t>
                </a:r>
                <a:r>
                  <a:rPr lang="en-US" dirty="0"/>
                  <a:t>the image and the correlation filter, the better quality when this correlation is high</a:t>
                </a:r>
                <a:r>
                  <a:rPr lang="en-US" dirty="0" smtClean="0"/>
                  <a:t>.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 i="1">
                        <a:latin typeface="Cambria Math"/>
                      </a:rPr>
                      <m:t> ° </m:t>
                    </m:r>
                    <m:r>
                      <a:rPr lang="en-US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=−</m:t>
                        </m:r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algn="l" rtl="0"/>
                <a:r>
                  <a:rPr lang="en-US" dirty="0"/>
                  <a:t>Where F: is a Correlation Filter. </a:t>
                </a:r>
                <a:endParaRPr lang="en-US" dirty="0" smtClean="0"/>
              </a:p>
              <a:p>
                <a:pPr algn="l" rtl="0"/>
                <a:r>
                  <a:rPr lang="en-US" dirty="0" smtClean="0"/>
                  <a:t>I</a:t>
                </a:r>
                <a:r>
                  <a:rPr lang="en-US" dirty="0"/>
                  <a:t>: image.</a:t>
                </a:r>
              </a:p>
              <a:p>
                <a:pPr algn="l" rtl="0"/>
                <a:r>
                  <a:rPr lang="en-US" dirty="0"/>
                  <a:t>And i, j are denote to the position in image and in correlation filter.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    </a:t>
                </a:r>
                <a:endParaRPr lang="ar-S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704" t="-3504" r="-1852" b="-121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692901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/>
          <a:lstStyle/>
          <a:p>
            <a:pPr lvl="1" algn="ctr" rtl="1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</a:rPr>
              <a:t>Implementation &amp; results </a:t>
            </a:r>
            <a:br>
              <a:rPr lang="en-US" sz="3200" dirty="0">
                <a:solidFill>
                  <a:schemeClr val="tx1"/>
                </a:solidFill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425546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9578855"/>
              </p:ext>
            </p:extLst>
          </p:nvPr>
        </p:nvGraphicFramePr>
        <p:xfrm>
          <a:off x="1115616" y="2564902"/>
          <a:ext cx="7200800" cy="2088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8564"/>
                <a:gridCol w="1136969"/>
                <a:gridCol w="1420174"/>
                <a:gridCol w="1048757"/>
                <a:gridCol w="1068865"/>
                <a:gridCol w="1237471"/>
              </a:tblGrid>
              <a:tr h="691368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Noise fbp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Perona &amp; Malik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Gaussian</a:t>
                      </a:r>
                      <a:endParaRPr lang="en-US" sz="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Wavelet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Curvature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415490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PSNR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12.1155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21.9530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16.9102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18.6044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22.9178</a:t>
                      </a:r>
                      <a:endParaRPr lang="en-US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565886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Correleion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0.6922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0.9681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0.9323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800" b="1" dirty="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0.9591</a:t>
                      </a:r>
                      <a:endParaRPr lang="en-US" sz="800" b="1" dirty="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0.9673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415490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NV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0.0696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0.0236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0.0971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800" b="1" dirty="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0.0850</a:t>
                      </a:r>
                      <a:endParaRPr lang="en-US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0.0238</a:t>
                      </a:r>
                      <a:endParaRPr lang="en-US" sz="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De-noising quality measure (FBP PET image reconstruction)</a:t>
            </a: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4015187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54461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                                    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sz="2400" dirty="0" smtClean="0"/>
              <a:t>                        </a:t>
            </a:r>
          </a:p>
          <a:p>
            <a:pPr marL="0" indent="0" algn="l" rtl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</a:t>
            </a:r>
            <a:r>
              <a:rPr lang="en-US" sz="2400" dirty="0" smtClean="0"/>
              <a:t>  Noise image                       </a:t>
            </a:r>
            <a:r>
              <a:rPr lang="en-US" sz="2400" dirty="0"/>
              <a:t>Original </a:t>
            </a:r>
            <a:r>
              <a:rPr lang="en-US" sz="2400" dirty="0" smtClean="0"/>
              <a:t>image</a:t>
            </a:r>
          </a:p>
          <a:p>
            <a:pPr marL="0" indent="0" algn="l" rtl="0">
              <a:buNone/>
            </a:pPr>
            <a:endParaRPr lang="en-US" sz="2400" dirty="0" smtClean="0"/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endParaRPr lang="en-US" sz="2400" dirty="0" smtClean="0"/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 smtClean="0"/>
              <a:t>           </a:t>
            </a:r>
            <a:r>
              <a:rPr lang="en-US" sz="2400" dirty="0" smtClean="0"/>
              <a:t> </a:t>
            </a:r>
            <a:r>
              <a:rPr lang="en-US" sz="2400" dirty="0" err="1" smtClean="0"/>
              <a:t>Perona</a:t>
            </a:r>
            <a:r>
              <a:rPr lang="en-US" sz="2400" dirty="0" smtClean="0"/>
              <a:t>          Gaussian       Curvature      Wavelet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FBP PET image reconstruction</a:t>
            </a:r>
            <a:endParaRPr lang="ar-SA" dirty="0"/>
          </a:p>
        </p:txBody>
      </p:sp>
      <p:pic>
        <p:nvPicPr>
          <p:cNvPr id="7" name="صورة 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4355" y="1340768"/>
            <a:ext cx="1821770" cy="125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4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674" y="1340768"/>
            <a:ext cx="1670645" cy="125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3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717033"/>
            <a:ext cx="1533738" cy="131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رة 3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717033"/>
            <a:ext cx="1561952" cy="127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صورة 3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4828" y="3717033"/>
            <a:ext cx="1512168" cy="127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29" t="17562" r="11291" b="34050"/>
          <a:stretch/>
        </p:blipFill>
        <p:spPr bwMode="auto">
          <a:xfrm>
            <a:off x="7020272" y="3717033"/>
            <a:ext cx="1368152" cy="1315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5084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 algn="l" rtl="0">
              <a:buFont typeface="Arial" pitchFamily="34" charset="0"/>
              <a:buChar char="•"/>
            </a:pPr>
            <a:r>
              <a:rPr lang="en-US" sz="3200" dirty="0"/>
              <a:t>Introduction</a:t>
            </a:r>
          </a:p>
          <a:p>
            <a:pPr marL="914400" lvl="1" indent="-457200" algn="l" rtl="0">
              <a:buFont typeface="Arial" pitchFamily="34" charset="0"/>
              <a:buChar char="•"/>
            </a:pPr>
            <a:r>
              <a:rPr lang="en-US" sz="3200" dirty="0"/>
              <a:t>Study Objectives </a:t>
            </a:r>
          </a:p>
          <a:p>
            <a:pPr marL="914400" lvl="1" indent="-457200" algn="l" rtl="0">
              <a:buFont typeface="Arial" pitchFamily="34" charset="0"/>
              <a:buChar char="•"/>
            </a:pPr>
            <a:r>
              <a:rPr lang="en-US" sz="3200" dirty="0"/>
              <a:t>Study  Importance</a:t>
            </a:r>
          </a:p>
          <a:p>
            <a:pPr marL="914400" lvl="1" indent="-457200" algn="l" rtl="0">
              <a:buFont typeface="Arial" pitchFamily="34" charset="0"/>
              <a:buChar char="•"/>
            </a:pPr>
            <a:r>
              <a:rPr lang="en-US" sz="3200" dirty="0"/>
              <a:t>Methodology</a:t>
            </a:r>
          </a:p>
          <a:p>
            <a:pPr marL="914400" lvl="1" indent="-457200" algn="l" rtl="0">
              <a:buFont typeface="Arial" pitchFamily="34" charset="0"/>
              <a:buChar char="•"/>
            </a:pPr>
            <a:r>
              <a:rPr lang="en-US" sz="3200" dirty="0"/>
              <a:t>Study Schedule</a:t>
            </a:r>
          </a:p>
          <a:p>
            <a:pPr marL="914400" lvl="1" indent="-457200" algn="l" rtl="0">
              <a:buFont typeface="Arial" pitchFamily="34" charset="0"/>
              <a:buChar char="•"/>
            </a:pPr>
            <a:r>
              <a:rPr lang="en-US" sz="3200" smtClean="0"/>
              <a:t>Image </a:t>
            </a:r>
            <a:r>
              <a:rPr lang="en-US" sz="3200" dirty="0"/>
              <a:t>De-noising</a:t>
            </a:r>
          </a:p>
          <a:p>
            <a:pPr marL="0" indent="0" algn="l" rtl="0">
              <a:buNone/>
            </a:pP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Contents: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4000373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ar-SA" dirty="0" smtClean="0"/>
              <a:t>  </a:t>
            </a:r>
            <a:br>
              <a:rPr lang="ar-SA" dirty="0" smtClean="0"/>
            </a:b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De-noising quality measure (OSEM PET image reconstruction)</a:t>
            </a: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3466434"/>
              </p:ext>
            </p:extLst>
          </p:nvPr>
        </p:nvGraphicFramePr>
        <p:xfrm>
          <a:off x="971600" y="2636912"/>
          <a:ext cx="7344814" cy="2232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9438"/>
                <a:gridCol w="1051350"/>
                <a:gridCol w="1227730"/>
                <a:gridCol w="1227730"/>
                <a:gridCol w="1239283"/>
                <a:gridCol w="1239283"/>
              </a:tblGrid>
              <a:tr h="714398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Noise osem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Perona&amp; Malik</a:t>
                      </a:r>
                      <a:endParaRPr lang="en-US" sz="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Gaussian</a:t>
                      </a:r>
                      <a:endParaRPr lang="en-US" sz="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Wavelet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Curvature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505950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PSNR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22.9196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800" b="1" dirty="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32.5611</a:t>
                      </a:r>
                      <a:endParaRPr lang="en-US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21.5641</a:t>
                      </a:r>
                      <a:endParaRPr lang="en-US" sz="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21.7255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27.4822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505950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Correlation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0.7948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800" b="1" dirty="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0.9805</a:t>
                      </a:r>
                      <a:endParaRPr lang="en-US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0.9777</a:t>
                      </a:r>
                      <a:endParaRPr lang="en-US" sz="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0.9786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0.9701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505950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NV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0.0652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800" b="1" dirty="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0.0216</a:t>
                      </a:r>
                      <a:endParaRPr lang="en-US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0.0758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0.0743</a:t>
                      </a:r>
                      <a:endParaRPr lang="en-US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228600" indent="-228600" algn="just">
                        <a:lnSpc>
                          <a:spcPts val="900"/>
                        </a:lnSpc>
                        <a:spcAft>
                          <a:spcPts val="25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0.0367</a:t>
                      </a:r>
                      <a:endParaRPr lang="en-US" sz="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1093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3650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               </a:t>
            </a:r>
          </a:p>
          <a:p>
            <a:pPr marL="0" indent="0" algn="l" rtl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</a:t>
            </a:r>
            <a:r>
              <a:rPr lang="en-US" sz="2400" dirty="0" smtClean="0"/>
              <a:t>   Noise </a:t>
            </a:r>
            <a:r>
              <a:rPr lang="en-US" sz="2400" dirty="0" smtClean="0"/>
              <a:t>image </a:t>
            </a:r>
            <a:r>
              <a:rPr lang="en-US" sz="2400" dirty="0" smtClean="0"/>
              <a:t>           </a:t>
            </a:r>
            <a:r>
              <a:rPr lang="en-US" sz="2400" dirty="0" smtClean="0"/>
              <a:t>Original </a:t>
            </a:r>
            <a:r>
              <a:rPr lang="en-US" sz="2400" dirty="0" smtClean="0"/>
              <a:t>image</a:t>
            </a:r>
          </a:p>
          <a:p>
            <a:pPr marL="0" indent="0" algn="l" rtl="0">
              <a:buNone/>
            </a:pPr>
            <a:endParaRPr lang="en-US" sz="2400" dirty="0" smtClean="0"/>
          </a:p>
          <a:p>
            <a:pPr marL="0" indent="0" algn="l" rtl="0">
              <a:buNone/>
            </a:pPr>
            <a:endParaRPr lang="en-US" sz="2400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sz="2400" dirty="0" smtClean="0"/>
              <a:t>            </a:t>
            </a:r>
            <a:r>
              <a:rPr lang="en-US" sz="2400" dirty="0" err="1" smtClean="0"/>
              <a:t>Perona</a:t>
            </a:r>
            <a:r>
              <a:rPr lang="en-US" sz="2400" dirty="0" smtClean="0"/>
              <a:t>      </a:t>
            </a:r>
            <a:r>
              <a:rPr lang="en-US" sz="2400" dirty="0" smtClean="0"/>
              <a:t>Gaussian   </a:t>
            </a:r>
            <a:r>
              <a:rPr lang="en-US" sz="2400" dirty="0" smtClean="0"/>
              <a:t>Curvature    </a:t>
            </a:r>
            <a:r>
              <a:rPr lang="en-US" sz="2400" dirty="0"/>
              <a:t>Wavelet</a:t>
            </a:r>
            <a:endParaRPr lang="en-US" sz="2400" dirty="0" smtClean="0"/>
          </a:p>
          <a:p>
            <a:pPr marL="0" indent="0" algn="l" rtl="0">
              <a:buNone/>
            </a:pPr>
            <a:endParaRPr lang="en-US" sz="2400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>
            <a:normAutofit/>
          </a:bodyPr>
          <a:lstStyle/>
          <a:p>
            <a:r>
              <a:rPr lang="en-US" dirty="0" smtClean="0"/>
              <a:t>OSEM PET image reconstruction</a:t>
            </a:r>
            <a:endParaRPr lang="ar-SA" dirty="0"/>
          </a:p>
        </p:txBody>
      </p:sp>
      <p:pic>
        <p:nvPicPr>
          <p:cNvPr id="7" name="صورة 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72816"/>
            <a:ext cx="1800200" cy="138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4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9742" y="1772816"/>
            <a:ext cx="1674186" cy="138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3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149082"/>
            <a:ext cx="1404156" cy="106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رة 4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6023" y="4149081"/>
            <a:ext cx="1247775" cy="106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صورة 4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0232" y="4149080"/>
            <a:ext cx="1292225" cy="106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8" t="19947" r="12598" b="32808"/>
          <a:stretch/>
        </p:blipFill>
        <p:spPr bwMode="auto">
          <a:xfrm>
            <a:off x="6441405" y="4149080"/>
            <a:ext cx="1301750" cy="1058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36141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PDE-based </a:t>
            </a:r>
            <a:r>
              <a:rPr lang="en-US" dirty="0"/>
              <a:t>filters (Perona &amp; Malik and CCM)  are  </a:t>
            </a:r>
            <a:r>
              <a:rPr lang="en-US" dirty="0" smtClean="0"/>
              <a:t>the best.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573856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Our team recommended increasing the </a:t>
            </a:r>
            <a:r>
              <a:rPr lang="en-US" dirty="0"/>
              <a:t>number of filters in the comparison process to get the </a:t>
            </a:r>
            <a:r>
              <a:rPr lang="en-US" dirty="0" smtClean="0"/>
              <a:t>better de-noising result  </a:t>
            </a:r>
            <a:r>
              <a:rPr lang="en-US" dirty="0"/>
              <a:t>of the PET as </a:t>
            </a:r>
            <a:r>
              <a:rPr lang="en-US" dirty="0" smtClean="0"/>
              <a:t>possible.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1">
              <a:spcBef>
                <a:spcPct val="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Recommendation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274184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just" rtl="0">
              <a:lnSpc>
                <a:spcPct val="170000"/>
              </a:lnSpc>
            </a:pPr>
            <a:r>
              <a:rPr lang="en-US" sz="4500" dirty="0"/>
              <a:t>[1] Goldberg, A, </a:t>
            </a:r>
            <a:r>
              <a:rPr lang="en-US" sz="4500" dirty="0" err="1"/>
              <a:t>Zwicker</a:t>
            </a:r>
            <a:r>
              <a:rPr lang="en-US" sz="4500" dirty="0"/>
              <a:t>, M, Durand, F. Anisotropic Noise. </a:t>
            </a:r>
            <a:r>
              <a:rPr lang="en-US" sz="4500" i="1" dirty="0"/>
              <a:t>University of California, San Diego MIT CSAIL</a:t>
            </a:r>
            <a:r>
              <a:rPr lang="en-US" sz="4500" dirty="0"/>
              <a:t>.</a:t>
            </a:r>
          </a:p>
          <a:p>
            <a:pPr algn="just" rtl="0">
              <a:lnSpc>
                <a:spcPct val="170000"/>
              </a:lnSpc>
            </a:pPr>
            <a:r>
              <a:rPr lang="en-US" sz="4500" dirty="0"/>
              <a:t>[2] </a:t>
            </a:r>
            <a:r>
              <a:rPr lang="en-US" sz="4500" dirty="0" err="1"/>
              <a:t>Shidahara</a:t>
            </a:r>
            <a:r>
              <a:rPr lang="en-US" sz="4500" dirty="0"/>
              <a:t>, M,  </a:t>
            </a:r>
            <a:r>
              <a:rPr lang="en-US" sz="4500" dirty="0" err="1"/>
              <a:t>Ikomo</a:t>
            </a:r>
            <a:r>
              <a:rPr lang="en-US" sz="4500" dirty="0"/>
              <a:t>, Y, Kershaw, J, Kimura, Y, </a:t>
            </a:r>
            <a:r>
              <a:rPr lang="en-US" sz="4500" dirty="0" err="1"/>
              <a:t>Naganawa</a:t>
            </a:r>
            <a:r>
              <a:rPr lang="en-US" sz="4500" dirty="0"/>
              <a:t>, M, </a:t>
            </a:r>
            <a:r>
              <a:rPr lang="en-US" sz="4500" dirty="0" err="1"/>
              <a:t>Watabe</a:t>
            </a:r>
            <a:r>
              <a:rPr lang="en-US" sz="4500" dirty="0"/>
              <a:t>, H. PET kinetic analysis: wavelet </a:t>
            </a:r>
            <a:r>
              <a:rPr lang="en-US" sz="4500" dirty="0" err="1"/>
              <a:t>denoising</a:t>
            </a:r>
            <a:r>
              <a:rPr lang="en-US" sz="4500" dirty="0"/>
              <a:t> of dynamic PET data with application to parametric imaging. </a:t>
            </a:r>
            <a:r>
              <a:rPr lang="en-US" sz="4500" i="1" dirty="0"/>
              <a:t>Ann </a:t>
            </a:r>
            <a:r>
              <a:rPr lang="en-US" sz="4500" i="1" dirty="0" err="1"/>
              <a:t>Nucl</a:t>
            </a:r>
            <a:r>
              <a:rPr lang="en-US" sz="4500" i="1" dirty="0"/>
              <a:t> Med</a:t>
            </a:r>
            <a:r>
              <a:rPr lang="en-US" sz="4500" dirty="0"/>
              <a:t>. 21. 379–386. (2007).</a:t>
            </a:r>
          </a:p>
          <a:p>
            <a:pPr algn="just" rtl="0">
              <a:lnSpc>
                <a:spcPct val="170000"/>
              </a:lnSpc>
            </a:pPr>
            <a:r>
              <a:rPr lang="en-US" sz="4500" dirty="0"/>
              <a:t>[3] Greenberg, </a:t>
            </a:r>
            <a:r>
              <a:rPr lang="en-US" sz="4500" dirty="0" err="1"/>
              <a:t>Sh</a:t>
            </a:r>
            <a:r>
              <a:rPr lang="en-US" sz="4500" dirty="0"/>
              <a:t> and Kogan, D. Anisotropic Filtering Techniques applied to Fingerprints. </a:t>
            </a:r>
            <a:r>
              <a:rPr lang="en-US" sz="4500" i="1" dirty="0"/>
              <a:t>Vision Systems - Segmentation and Pattern Recognition.</a:t>
            </a:r>
            <a:r>
              <a:rPr lang="en-US" sz="4500" dirty="0"/>
              <a:t> 26. 495-499. (2007).</a:t>
            </a:r>
          </a:p>
          <a:p>
            <a:pPr algn="just" rtl="0">
              <a:lnSpc>
                <a:spcPct val="170000"/>
              </a:lnSpc>
            </a:pPr>
            <a:r>
              <a:rPr lang="en-US" sz="4500" dirty="0"/>
              <a:t>[4] Gerig, G, Kubler, O, Kikinis, R and Jolesz, F. A. Nonlinear Anisotropic Filtering of MRI Data. </a:t>
            </a:r>
            <a:r>
              <a:rPr lang="en-US" sz="4500" i="1" dirty="0"/>
              <a:t>IEEE TRANSACTIONS ON MEDICAL IMAGING</a:t>
            </a:r>
            <a:r>
              <a:rPr lang="en-US" sz="4500" dirty="0"/>
              <a:t>. 1(2). 221-224. (1992).</a:t>
            </a:r>
          </a:p>
          <a:p>
            <a:pPr algn="just" rtl="0">
              <a:lnSpc>
                <a:spcPct val="170000"/>
              </a:lnSpc>
            </a:pPr>
            <a:r>
              <a:rPr lang="en-US" sz="4500" dirty="0"/>
              <a:t>[5] Olano, M, Mukherjee, </a:t>
            </a:r>
            <a:r>
              <a:rPr lang="en-US" sz="4500" dirty="0" err="1"/>
              <a:t>Sh</a:t>
            </a:r>
            <a:r>
              <a:rPr lang="en-US" sz="4500" dirty="0"/>
              <a:t> and Dorbie, A. Vertex-based Anisotropic Texturing.  </a:t>
            </a:r>
          </a:p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501867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13428984" y="6126163"/>
            <a:ext cx="144016" cy="45719"/>
          </a:xfrm>
        </p:spPr>
        <p:txBody>
          <a:bodyPr>
            <a:normAutofit fontScale="25000" lnSpcReduction="20000"/>
          </a:bodyPr>
          <a:lstStyle/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364802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9782293">
            <a:off x="2403005" y="2518823"/>
            <a:ext cx="48877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67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PET image which use to diagnose the cancer disease suffer from noise, this leads to misdiagnosis.</a:t>
            </a:r>
          </a:p>
          <a:p>
            <a:pPr marL="0" indent="0" algn="l" rtl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92271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/>
              <a:t>This research aims to make a comparison between filters which may use in de-noising for PET image to study the effects of the filters to enhance the PET medical image in order to achieve ideal image to detect diseases.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1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</a:rPr>
              <a:t>Study </a:t>
            </a:r>
            <a:r>
              <a:rPr lang="en-US" sz="3200" dirty="0" smtClean="0">
                <a:solidFill>
                  <a:schemeClr val="tx1"/>
                </a:solidFill>
              </a:rPr>
              <a:t>Objectives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95836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 Helping </a:t>
            </a:r>
            <a:r>
              <a:rPr lang="en-US" dirty="0"/>
              <a:t>physicians for better diagnosing patients using PET image .</a:t>
            </a:r>
            <a:endParaRPr lang="en-US" dirty="0" smtClean="0"/>
          </a:p>
          <a:p>
            <a:pPr marL="0" indent="0" algn="just" rtl="0">
              <a:buNone/>
            </a:pPr>
            <a:endParaRPr lang="en-US" dirty="0" smtClean="0"/>
          </a:p>
          <a:p>
            <a:pPr algn="just" rtl="0"/>
            <a:r>
              <a:rPr lang="en-US" dirty="0" smtClean="0"/>
              <a:t>Decrease </a:t>
            </a:r>
            <a:r>
              <a:rPr lang="en-US" dirty="0"/>
              <a:t>the false positive and false negative </a:t>
            </a:r>
            <a:r>
              <a:rPr lang="en-US" dirty="0" smtClean="0"/>
              <a:t>results.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Importance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46663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pPr algn="just" rtl="0"/>
            <a:r>
              <a:rPr lang="en-US" dirty="0" smtClean="0"/>
              <a:t>Demonstrate qualitative </a:t>
            </a:r>
            <a:r>
              <a:rPr lang="en-US" dirty="0"/>
              <a:t>and through </a:t>
            </a:r>
            <a:r>
              <a:rPr lang="en-US" dirty="0" smtClean="0"/>
              <a:t>simulations.</a:t>
            </a:r>
          </a:p>
          <a:p>
            <a:pPr algn="just" rtl="0"/>
            <a:endParaRPr lang="ar-SA" dirty="0" smtClean="0"/>
          </a:p>
          <a:p>
            <a:pPr algn="just" rtl="0"/>
            <a:r>
              <a:rPr lang="en-US" dirty="0"/>
              <a:t>The validation of the proposed filter employs simulated PET data of a slice of the </a:t>
            </a:r>
            <a:r>
              <a:rPr lang="en-US" dirty="0" smtClean="0"/>
              <a:t>thorax.</a:t>
            </a:r>
          </a:p>
          <a:p>
            <a:pPr marL="0" indent="0" algn="just" rtl="0">
              <a:buNone/>
            </a:pPr>
            <a:endParaRPr lang="ar-SA" dirty="0" smtClean="0"/>
          </a:p>
          <a:p>
            <a:pPr algn="just" rtl="0"/>
            <a:r>
              <a:rPr lang="en-US" dirty="0"/>
              <a:t>The used methods for comparing the filters results are: PSNR, NR, and </a:t>
            </a:r>
            <a:r>
              <a:rPr lang="en-US" dirty="0" smtClean="0"/>
              <a:t>correlation.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lvl="1" algn="ctr" rtl="1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</a:rPr>
              <a:t>Methodology</a:t>
            </a:r>
            <a:br>
              <a:rPr lang="en-US" sz="3200" dirty="0">
                <a:solidFill>
                  <a:schemeClr val="tx1"/>
                </a:solidFill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975897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/>
              <a:t> </a:t>
            </a:r>
            <a:r>
              <a:rPr lang="en-US" dirty="0" smtClean="0"/>
              <a:t>Noise: </a:t>
            </a:r>
            <a:r>
              <a:rPr lang="en-US" dirty="0"/>
              <a:t>is undesired information </a:t>
            </a:r>
            <a:r>
              <a:rPr lang="en-US" dirty="0" smtClean="0"/>
              <a:t>that contaminates </a:t>
            </a:r>
            <a:r>
              <a:rPr lang="en-US" dirty="0"/>
              <a:t>the </a:t>
            </a:r>
            <a:r>
              <a:rPr lang="en-US" dirty="0" smtClean="0"/>
              <a:t>image.</a:t>
            </a:r>
          </a:p>
          <a:p>
            <a:pPr marL="0" indent="0" algn="just" rtl="0">
              <a:buNone/>
            </a:pPr>
            <a:endParaRPr lang="ar-SA" dirty="0" smtClean="0"/>
          </a:p>
          <a:p>
            <a:pPr algn="just" rtl="0"/>
            <a:r>
              <a:rPr lang="en-US" dirty="0" smtClean="0"/>
              <a:t>De-noising: </a:t>
            </a:r>
            <a:r>
              <a:rPr lang="en-US" dirty="0"/>
              <a:t>is the first step to be taken before the images data is </a:t>
            </a:r>
            <a:r>
              <a:rPr lang="en-US" dirty="0" smtClean="0"/>
              <a:t>analyzed.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1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</a:rPr>
              <a:t>Image De-noising</a:t>
            </a:r>
            <a:br>
              <a:rPr lang="en-US" sz="3200" dirty="0">
                <a:solidFill>
                  <a:schemeClr val="tx1"/>
                </a:solidFill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95116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 rtl="0">
              <a:buFont typeface="+mj-lt"/>
              <a:buAutoNum type="arabicPeriod"/>
            </a:pPr>
            <a:r>
              <a:rPr lang="en-US" dirty="0" smtClean="0"/>
              <a:t>Gaussian Filter .</a:t>
            </a:r>
            <a:endParaRPr lang="en-US" dirty="0"/>
          </a:p>
          <a:p>
            <a:pPr marL="514350" indent="-514350" algn="just" rtl="0">
              <a:buFont typeface="+mj-lt"/>
              <a:buAutoNum type="arabicPeriod"/>
            </a:pPr>
            <a:r>
              <a:rPr lang="en-US" dirty="0" smtClean="0"/>
              <a:t>Wavelet transform 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dirty="0" smtClean="0"/>
              <a:t>Anisotropic Diffusion Filter . </a:t>
            </a:r>
            <a:endParaRPr lang="en-US" dirty="0"/>
          </a:p>
          <a:p>
            <a:pPr marL="514350" indent="-514350" algn="just" rtl="0">
              <a:buFont typeface="+mj-lt"/>
              <a:buAutoNum type="arabicPeriod"/>
            </a:pPr>
            <a:r>
              <a:rPr lang="en-US" dirty="0" smtClean="0"/>
              <a:t>Mean </a:t>
            </a:r>
            <a:r>
              <a:rPr lang="en-US" dirty="0"/>
              <a:t>Curvature </a:t>
            </a:r>
            <a:r>
              <a:rPr lang="en-US" dirty="0" smtClean="0"/>
              <a:t>Motion .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1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</a:rPr>
              <a:t>Image filtering </a:t>
            </a:r>
            <a:br>
              <a:rPr lang="en-US" sz="3200" dirty="0">
                <a:solidFill>
                  <a:schemeClr val="tx1"/>
                </a:solidFill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80240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Done by convoluting each point in the input array with gaussian kernel then summing all to produce the output array.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    Gaussian for 2D: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 smtClean="0"/>
                  <a:t>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 smtClean="0"/>
                  <a:t>σ : standard deviation.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High σ leads to a higher degree of smoothness.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852" t="-1752" r="-2667" b="-175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Filter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4736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1116</TotalTime>
  <Words>641</Words>
  <Application>Microsoft Office PowerPoint</Application>
  <PresentationFormat>عرض على الشاشة (3:4)‏</PresentationFormat>
  <Paragraphs>204</Paragraphs>
  <Slides>26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ملتقى</vt:lpstr>
      <vt:lpstr>  Comparison of PDE-based, Gaussian and Wavelet Approaches for Enhancing PET Images </vt:lpstr>
      <vt:lpstr>Contents:</vt:lpstr>
      <vt:lpstr>Introduction </vt:lpstr>
      <vt:lpstr>Study Objectives </vt:lpstr>
      <vt:lpstr>Study Importance </vt:lpstr>
      <vt:lpstr>Methodology </vt:lpstr>
      <vt:lpstr>Image De-noising </vt:lpstr>
      <vt:lpstr>Image filtering  </vt:lpstr>
      <vt:lpstr>Gaussian Filter</vt:lpstr>
      <vt:lpstr>Wavelet transform </vt:lpstr>
      <vt:lpstr>Anisotropic Diffusion Filter   </vt:lpstr>
      <vt:lpstr>Cont..</vt:lpstr>
      <vt:lpstr>Mean Curvature Motion</vt:lpstr>
      <vt:lpstr>Quantitative Evaluation Measure</vt:lpstr>
      <vt:lpstr>Cont..</vt:lpstr>
      <vt:lpstr>Cont..</vt:lpstr>
      <vt:lpstr>Implementation &amp; results  </vt:lpstr>
      <vt:lpstr>De-noising quality measure (FBP PET image reconstruction) </vt:lpstr>
      <vt:lpstr>FBP PET image reconstruction</vt:lpstr>
      <vt:lpstr> De-noising quality measure (OSEM PET image reconstruction) </vt:lpstr>
      <vt:lpstr>OSEM PET image reconstruction</vt:lpstr>
      <vt:lpstr>Conclusion</vt:lpstr>
      <vt:lpstr>Recommendation</vt:lpstr>
      <vt:lpstr>References </vt:lpstr>
      <vt:lpstr>Summary</vt:lpstr>
      <vt:lpstr>الشريحة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Contents:</dc:title>
  <dc:creator>Abu-Qutaiba</dc:creator>
  <cp:lastModifiedBy>user</cp:lastModifiedBy>
  <cp:revision>106</cp:revision>
  <dcterms:created xsi:type="dcterms:W3CDTF">2013-06-02T08:38:47Z</dcterms:created>
  <dcterms:modified xsi:type="dcterms:W3CDTF">2013-06-04T18:00:43Z</dcterms:modified>
</cp:coreProperties>
</file>