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66" r:id="rId3"/>
    <p:sldId id="267" r:id="rId4"/>
    <p:sldId id="268" r:id="rId5"/>
    <p:sldId id="269" r:id="rId6"/>
    <p:sldId id="271" r:id="rId7"/>
    <p:sldId id="275" r:id="rId8"/>
    <p:sldId id="276" r:id="rId9"/>
    <p:sldId id="287" r:id="rId10"/>
    <p:sldId id="277" r:id="rId11"/>
    <p:sldId id="279" r:id="rId12"/>
    <p:sldId id="280" r:id="rId13"/>
    <p:sldId id="290" r:id="rId14"/>
    <p:sldId id="281" r:id="rId15"/>
    <p:sldId id="282" r:id="rId16"/>
    <p:sldId id="283" r:id="rId17"/>
    <p:sldId id="272" r:id="rId18"/>
    <p:sldId id="273" r:id="rId19"/>
    <p:sldId id="289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>
        <p:scale>
          <a:sx n="70" d="100"/>
          <a:sy n="70" d="100"/>
        </p:scale>
        <p:origin x="-11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2CA2-C83A-4EC8-B039-E224AC9E8642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0BD9-912B-4A0F-A4A3-4D9DAFCD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A524D-BEE3-4BB1-8F26-BA5272693E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446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Palestine Polytechnic University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Braille To Text/Voice Converter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Team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Wisam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Younes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Bayan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Halawani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Isieed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Project Supervisor	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Dr.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Radwan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Tahboub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8" name="Picture 7" descr="C:\Documents and Settings\admin\Desktop\شعار الجامعة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95400"/>
            <a:ext cx="1663101" cy="15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Done using adaptive thresholding 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threshold dynamically over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Separate the Dots From the Background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Prates\Desktop\noise.jpg"/>
          <p:cNvPicPr/>
          <p:nvPr/>
        </p:nvPicPr>
        <p:blipFill>
          <a:blip r:embed="rId2"/>
          <a:srcRect l="5357" t="8866" r="5357" b="4691"/>
          <a:stretch>
            <a:fillRect/>
          </a:stretch>
        </p:blipFill>
        <p:spPr bwMode="auto">
          <a:xfrm>
            <a:off x="2057400" y="27432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Morphology Technique.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dilation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016642"/>
            <a:ext cx="2362643" cy="1031358"/>
          </a:xfrm>
          <a:prstGeom prst="rect">
            <a:avLst/>
          </a:prstGeom>
        </p:spPr>
      </p:pic>
      <p:pic>
        <p:nvPicPr>
          <p:cNvPr id="11" name="Picture 10" descr="dilation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2057400"/>
            <a:ext cx="2500866" cy="10313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669268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Erosion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erosion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8600" y="4495800"/>
            <a:ext cx="2667000" cy="1041991"/>
          </a:xfrm>
          <a:prstGeom prst="rect">
            <a:avLst/>
          </a:prstGeom>
        </p:spPr>
      </p:pic>
      <p:pic>
        <p:nvPicPr>
          <p:cNvPr id="14" name="Picture 13" descr="erosoin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9013" y="4495800"/>
            <a:ext cx="2213787" cy="98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After Applying the Morphology Technique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Prates\Desktop\الاصلية.jpg"/>
          <p:cNvPicPr/>
          <p:nvPr/>
        </p:nvPicPr>
        <p:blipFill>
          <a:blip r:embed="rId2"/>
          <a:srcRect l="4651" t="10169" r="50000" b="50848"/>
          <a:stretch>
            <a:fillRect/>
          </a:stretch>
        </p:blipFill>
        <p:spPr bwMode="auto">
          <a:xfrm>
            <a:off x="838200" y="13716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Suggested Algorithm for Skewed Images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5812" t="10000" r="5657" b="9687"/>
          <a:stretch>
            <a:fillRect/>
          </a:stretch>
        </p:blipFill>
        <p:spPr bwMode="auto">
          <a:xfrm>
            <a:off x="381000" y="30480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 l="7788" t="10118" r="13227" b="18497"/>
          <a:stretch>
            <a:fillRect/>
          </a:stretch>
        </p:blipFill>
        <p:spPr bwMode="auto">
          <a:xfrm>
            <a:off x="4343400" y="30480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suggested solution for this problem is to find the sum of rows on a Braille cell, after that the image is rotated with a small angle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BT/VC Algorithm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205740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CenterX</a:t>
            </a:r>
            <a:r>
              <a:rPr lang="en-US" dirty="0"/>
              <a:t> =x+ 0.5*w.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CenterY</a:t>
            </a:r>
            <a:r>
              <a:rPr lang="en-US" dirty="0"/>
              <a:t> =y+ 0.5*h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hw=0.5*w - d.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hh</a:t>
            </a:r>
            <a:r>
              <a:rPr lang="en-US" dirty="0" smtClean="0"/>
              <a:t>=0.5*h - d.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Dot1</a:t>
            </a:r>
            <a:r>
              <a:rPr lang="en-US" dirty="0"/>
              <a:t>:  (</a:t>
            </a:r>
            <a:r>
              <a:rPr lang="en-US" dirty="0" err="1"/>
              <a:t>centerX-hw,centerY-hh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Dot2 : (</a:t>
            </a:r>
            <a:r>
              <a:rPr lang="en-US" dirty="0" err="1"/>
              <a:t>centerX-hw,centerY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Dot3 : (</a:t>
            </a:r>
            <a:r>
              <a:rPr lang="en-US" dirty="0" err="1"/>
              <a:t>centerX-hw,centerY+hh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Dot4: (</a:t>
            </a:r>
            <a:r>
              <a:rPr lang="en-US" dirty="0" err="1"/>
              <a:t>centerX+hw,centerY-hh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Dot5: (</a:t>
            </a:r>
            <a:r>
              <a:rPr lang="en-US" dirty="0" err="1"/>
              <a:t>centerX+hw,centerY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Dot6: (</a:t>
            </a:r>
            <a:r>
              <a:rPr lang="en-US" dirty="0" err="1"/>
              <a:t>centerX+hw,centerY+hh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cxnSp>
        <p:nvCxnSpPr>
          <p:cNvPr id="29" name="Curved Connector 28"/>
          <p:cNvCxnSpPr/>
          <p:nvPr/>
        </p:nvCxnSpPr>
        <p:spPr>
          <a:xfrm>
            <a:off x="3962400" y="1371600"/>
            <a:ext cx="16764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09800" y="1219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Left top corner(</a:t>
            </a:r>
            <a:r>
              <a:rPr lang="en-US" sz="1600" dirty="0" err="1" smtClean="0"/>
              <a:t>x,y</a:t>
            </a:r>
            <a:r>
              <a:rPr lang="en-US" sz="1600" dirty="0" smtClean="0"/>
              <a:t>)</a:t>
            </a:r>
            <a:endParaRPr 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6172200" y="457200"/>
            <a:ext cx="4572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Xd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713212" y="762000"/>
            <a:ext cx="4049788" cy="5867400"/>
            <a:chOff x="4713212" y="762000"/>
            <a:chExt cx="4049788" cy="5867400"/>
          </a:xfrm>
        </p:grpSpPr>
        <p:sp>
          <p:nvSpPr>
            <p:cNvPr id="6146" name="Text Box 2"/>
            <p:cNvSpPr txBox="1">
              <a:spLocks noChangeArrowheads="1"/>
            </p:cNvSpPr>
            <p:nvPr/>
          </p:nvSpPr>
          <p:spPr bwMode="auto">
            <a:xfrm>
              <a:off x="5399012" y="2340727"/>
              <a:ext cx="171269" cy="343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5618012" y="914400"/>
              <a:ext cx="1382788" cy="2674937"/>
              <a:chOff x="3532" y="1426"/>
              <a:chExt cx="1970" cy="3492"/>
            </a:xfrm>
          </p:grpSpPr>
          <p:sp>
            <p:nvSpPr>
              <p:cNvPr id="6148" name="Text Box 4"/>
              <p:cNvSpPr txBox="1">
                <a:spLocks noChangeArrowheads="1"/>
              </p:cNvSpPr>
              <p:nvPr/>
            </p:nvSpPr>
            <p:spPr bwMode="auto">
              <a:xfrm>
                <a:off x="4338" y="1426"/>
                <a:ext cx="40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w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3532" y="1862"/>
                <a:ext cx="1970" cy="3056"/>
                <a:chOff x="3532" y="1862"/>
                <a:chExt cx="1970" cy="3056"/>
              </a:xfrm>
            </p:grpSpPr>
            <p:grpSp>
              <p:nvGrpSpPr>
                <p:cNvPr id="6" name="Group 6"/>
                <p:cNvGrpSpPr>
                  <a:grpSpLocks/>
                </p:cNvGrpSpPr>
                <p:nvPr/>
              </p:nvGrpSpPr>
              <p:grpSpPr bwMode="auto">
                <a:xfrm>
                  <a:off x="3668" y="2080"/>
                  <a:ext cx="1834" cy="2838"/>
                  <a:chOff x="3668" y="2066"/>
                  <a:chExt cx="1834" cy="2838"/>
                </a:xfrm>
              </p:grpSpPr>
              <p:sp>
                <p:nvSpPr>
                  <p:cNvPr id="615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668" y="2066"/>
                    <a:ext cx="1834" cy="283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2167"/>
                    <a:ext cx="468" cy="439"/>
                  </a:xfrm>
                  <a:prstGeom prst="flowChartConnector">
                    <a:avLst/>
                  </a:prstGeom>
                  <a:solidFill>
                    <a:srgbClr val="00000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Arial" pitchFamily="34" charset="0"/>
                      </a:rPr>
                      <a:t>11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5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728" y="3171"/>
                    <a:ext cx="482" cy="455"/>
                  </a:xfrm>
                  <a:prstGeom prst="flowChartConnector">
                    <a:avLst/>
                  </a:prstGeom>
                  <a:solidFill>
                    <a:srgbClr val="00000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Arial" pitchFamily="34" charset="0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54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730" y="4293"/>
                    <a:ext cx="482" cy="455"/>
                  </a:xfrm>
                  <a:prstGeom prst="flowChartConnector">
                    <a:avLst/>
                  </a:prstGeom>
                  <a:solidFill>
                    <a:srgbClr val="00000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Arial" pitchFamily="34" charset="0"/>
                      </a:rPr>
                      <a:t>3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55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2169"/>
                    <a:ext cx="482" cy="455"/>
                  </a:xfrm>
                  <a:prstGeom prst="flowChartConnector">
                    <a:avLst/>
                  </a:prstGeom>
                  <a:solidFill>
                    <a:srgbClr val="00000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Arial" pitchFamily="34" charset="0"/>
                      </a:rPr>
                      <a:t>4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56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173"/>
                    <a:ext cx="482" cy="455"/>
                  </a:xfrm>
                  <a:prstGeom prst="flowChartConnector">
                    <a:avLst/>
                  </a:prstGeom>
                  <a:solidFill>
                    <a:srgbClr val="00000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Arial" pitchFamily="34" charset="0"/>
                      </a:rPr>
                      <a:t>5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57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4922" y="4295"/>
                    <a:ext cx="482" cy="455"/>
                  </a:xfrm>
                  <a:prstGeom prst="flowChartConnector">
                    <a:avLst/>
                  </a:prstGeom>
                  <a:solidFill>
                    <a:srgbClr val="00000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Arial" pitchFamily="34" charset="0"/>
                      </a:rPr>
                      <a:t>6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6158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3817" y="1862"/>
                  <a:ext cx="150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6159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3532" y="2323"/>
                  <a:ext cx="0" cy="23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sp>
              <p:nvSpPr>
                <p:cNvPr id="6160" name="AutoShape 16"/>
                <p:cNvSpPr>
                  <a:spLocks noChangeArrowheads="1"/>
                </p:cNvSpPr>
                <p:nvPr/>
              </p:nvSpPr>
              <p:spPr bwMode="auto">
                <a:xfrm>
                  <a:off x="4495" y="3330"/>
                  <a:ext cx="167" cy="189"/>
                </a:xfrm>
                <a:prstGeom prst="flowChartConnector">
                  <a:avLst/>
                </a:prstGeom>
                <a:gradFill rotWithShape="0">
                  <a:gsLst>
                    <a:gs pos="0">
                      <a:srgbClr val="D99594"/>
                    </a:gs>
                    <a:gs pos="50000">
                      <a:srgbClr val="C0504D"/>
                    </a:gs>
                    <a:gs pos="100000">
                      <a:srgbClr val="D99594"/>
                    </a:gs>
                  </a:gsLst>
                  <a:lin ang="5400000" scaled="1"/>
                </a:gradFill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6161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144" y="2638"/>
                  <a:ext cx="365" cy="70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162" name="AutoShape 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4648" y="2638"/>
                  <a:ext cx="378" cy="70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163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12" y="3423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164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4648" y="3423"/>
                  <a:ext cx="27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165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44" y="3519"/>
                  <a:ext cx="365" cy="77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166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4662" y="3519"/>
                  <a:ext cx="336" cy="80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5780012" y="1524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80012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80012" y="3124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18212" y="1524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18212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18212" y="3124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grpSp>
          <p:nvGrpSpPr>
            <p:cNvPr id="42" name="Group 6"/>
            <p:cNvGrpSpPr>
              <a:grpSpLocks/>
            </p:cNvGrpSpPr>
            <p:nvPr/>
          </p:nvGrpSpPr>
          <p:grpSpPr bwMode="auto">
            <a:xfrm>
              <a:off x="7475674" y="1415376"/>
              <a:ext cx="1287326" cy="2173961"/>
              <a:chOff x="3668" y="2066"/>
              <a:chExt cx="1834" cy="2838"/>
            </a:xfrm>
          </p:grpSpPr>
          <p:sp>
            <p:nvSpPr>
              <p:cNvPr id="52" name="AutoShape 7"/>
              <p:cNvSpPr>
                <a:spLocks noChangeArrowheads="1"/>
              </p:cNvSpPr>
              <p:nvPr/>
            </p:nvSpPr>
            <p:spPr bwMode="auto">
              <a:xfrm>
                <a:off x="3668" y="2066"/>
                <a:ext cx="1834" cy="283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AutoShape 8"/>
              <p:cNvSpPr>
                <a:spLocks noChangeArrowheads="1"/>
              </p:cNvSpPr>
              <p:nvPr/>
            </p:nvSpPr>
            <p:spPr bwMode="auto">
              <a:xfrm>
                <a:off x="3729" y="2167"/>
                <a:ext cx="468" cy="439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AutoShape 9"/>
              <p:cNvSpPr>
                <a:spLocks noChangeArrowheads="1"/>
              </p:cNvSpPr>
              <p:nvPr/>
            </p:nvSpPr>
            <p:spPr bwMode="auto">
              <a:xfrm>
                <a:off x="3728" y="3171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AutoShape 10"/>
              <p:cNvSpPr>
                <a:spLocks noChangeArrowheads="1"/>
              </p:cNvSpPr>
              <p:nvPr/>
            </p:nvSpPr>
            <p:spPr bwMode="auto">
              <a:xfrm>
                <a:off x="3730" y="4293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AutoShape 11"/>
              <p:cNvSpPr>
                <a:spLocks noChangeArrowheads="1"/>
              </p:cNvSpPr>
              <p:nvPr/>
            </p:nvSpPr>
            <p:spPr bwMode="auto">
              <a:xfrm>
                <a:off x="4921" y="2169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AutoShape 12"/>
              <p:cNvSpPr>
                <a:spLocks noChangeArrowheads="1"/>
              </p:cNvSpPr>
              <p:nvPr/>
            </p:nvSpPr>
            <p:spPr bwMode="auto">
              <a:xfrm>
                <a:off x="4920" y="3173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AutoShape 13"/>
              <p:cNvSpPr>
                <a:spLocks noChangeArrowheads="1"/>
              </p:cNvSpPr>
              <p:nvPr/>
            </p:nvSpPr>
            <p:spPr bwMode="auto">
              <a:xfrm>
                <a:off x="4922" y="4295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3" name="AutoShape 14"/>
            <p:cNvCxnSpPr>
              <a:cxnSpLocks noChangeShapeType="1"/>
            </p:cNvCxnSpPr>
            <p:nvPr/>
          </p:nvCxnSpPr>
          <p:spPr bwMode="auto">
            <a:xfrm>
              <a:off x="5712112" y="762000"/>
              <a:ext cx="1820500" cy="2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45" name="AutoShape 16"/>
            <p:cNvSpPr>
              <a:spLocks noChangeArrowheads="1"/>
            </p:cNvSpPr>
            <p:nvPr/>
          </p:nvSpPr>
          <p:spPr bwMode="auto">
            <a:xfrm>
              <a:off x="8056164" y="2372899"/>
              <a:ext cx="117221" cy="144778"/>
            </a:xfrm>
            <a:prstGeom prst="flowChartConnector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1" name="AutoShape 15"/>
            <p:cNvCxnSpPr>
              <a:cxnSpLocks noChangeShapeType="1"/>
            </p:cNvCxnSpPr>
            <p:nvPr/>
          </p:nvCxnSpPr>
          <p:spPr bwMode="auto">
            <a:xfrm rot="5400000">
              <a:off x="3798812" y="2971800"/>
              <a:ext cx="2895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62" name="Group 6"/>
            <p:cNvGrpSpPr>
              <a:grpSpLocks/>
            </p:cNvGrpSpPr>
            <p:nvPr/>
          </p:nvGrpSpPr>
          <p:grpSpPr bwMode="auto">
            <a:xfrm>
              <a:off x="5703812" y="4455439"/>
              <a:ext cx="1287326" cy="2173961"/>
              <a:chOff x="3668" y="2066"/>
              <a:chExt cx="1834" cy="2838"/>
            </a:xfrm>
          </p:grpSpPr>
          <p:sp>
            <p:nvSpPr>
              <p:cNvPr id="63" name="AutoShape 7"/>
              <p:cNvSpPr>
                <a:spLocks noChangeArrowheads="1"/>
              </p:cNvSpPr>
              <p:nvPr/>
            </p:nvSpPr>
            <p:spPr bwMode="auto">
              <a:xfrm>
                <a:off x="3668" y="2066"/>
                <a:ext cx="1834" cy="283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AutoShape 8"/>
              <p:cNvSpPr>
                <a:spLocks noChangeArrowheads="1"/>
              </p:cNvSpPr>
              <p:nvPr/>
            </p:nvSpPr>
            <p:spPr bwMode="auto">
              <a:xfrm>
                <a:off x="3729" y="2167"/>
                <a:ext cx="468" cy="439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AutoShape 9"/>
              <p:cNvSpPr>
                <a:spLocks noChangeArrowheads="1"/>
              </p:cNvSpPr>
              <p:nvPr/>
            </p:nvSpPr>
            <p:spPr bwMode="auto">
              <a:xfrm>
                <a:off x="3728" y="3171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AutoShape 10"/>
              <p:cNvSpPr>
                <a:spLocks noChangeArrowheads="1"/>
              </p:cNvSpPr>
              <p:nvPr/>
            </p:nvSpPr>
            <p:spPr bwMode="auto">
              <a:xfrm>
                <a:off x="3730" y="4293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AutoShape 11"/>
              <p:cNvSpPr>
                <a:spLocks noChangeArrowheads="1"/>
              </p:cNvSpPr>
              <p:nvPr/>
            </p:nvSpPr>
            <p:spPr bwMode="auto">
              <a:xfrm>
                <a:off x="4921" y="2169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AutoShape 12"/>
              <p:cNvSpPr>
                <a:spLocks noChangeArrowheads="1"/>
              </p:cNvSpPr>
              <p:nvPr/>
            </p:nvSpPr>
            <p:spPr bwMode="auto">
              <a:xfrm>
                <a:off x="4920" y="3173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AutoShape 13"/>
              <p:cNvSpPr>
                <a:spLocks noChangeArrowheads="1"/>
              </p:cNvSpPr>
              <p:nvPr/>
            </p:nvSpPr>
            <p:spPr bwMode="auto">
              <a:xfrm>
                <a:off x="4922" y="4295"/>
                <a:ext cx="482" cy="45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4713212" y="2971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Yd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AutoShape 16"/>
          <p:cNvSpPr>
            <a:spLocks noChangeArrowheads="1"/>
          </p:cNvSpPr>
          <p:nvPr/>
        </p:nvSpPr>
        <p:spPr bwMode="auto">
          <a:xfrm>
            <a:off x="6283579" y="5410200"/>
            <a:ext cx="117221" cy="144778"/>
          </a:xfrm>
          <a:prstGeom prst="flowChartConnector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Applying BT/VC Algorithm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rates\Desktop\asdasasdasdasdsadsadasdasdasdas11111111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415735" cy="530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Cell/Dot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Recognition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8288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28600" y="1676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we applied the previous algorithm, we got the following “sample”: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2895600"/>
            <a:ext cx="4191000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Consider we have these three cells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Export a binary code for each one. 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Cell 1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111010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Cell 2 : 101001.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Cell 3 : 010100.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Then using the Hash table we  can get the ASCII Code for each of the previous binary code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362200" y="3657600"/>
            <a:ext cx="3200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286000" y="3657600"/>
            <a:ext cx="464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86000" y="3657600"/>
            <a:ext cx="563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 Case Diagram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143000" y="990600"/>
            <a:ext cx="5334000" cy="5562600"/>
            <a:chOff x="1143000" y="990600"/>
            <a:chExt cx="5334000" cy="5562600"/>
          </a:xfrm>
        </p:grpSpPr>
        <p:pic>
          <p:nvPicPr>
            <p:cNvPr id="4" name="Picture 3"/>
            <p:cNvPicPr/>
            <p:nvPr/>
          </p:nvPicPr>
          <p:blipFill>
            <a:blip r:embed="rId2"/>
            <a:srcRect b="20659"/>
            <a:stretch>
              <a:fillRect/>
            </a:stretch>
          </p:blipFill>
          <p:spPr bwMode="auto">
            <a:xfrm>
              <a:off x="1143000" y="990600"/>
              <a:ext cx="5334000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143000" y="3505200"/>
              <a:ext cx="5657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User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651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UML Diagram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Prates\Downloads\umla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"/>
            <a:ext cx="60293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2971800"/>
          <a:ext cx="7620000" cy="1888779"/>
        </p:xfrm>
        <a:graphic>
          <a:graphicData uri="http://schemas.openxmlformats.org/drawingml/2006/table">
            <a:tbl>
              <a:tblPr/>
              <a:tblGrid>
                <a:gridCol w="1490583"/>
                <a:gridCol w="1214452"/>
                <a:gridCol w="1314703"/>
                <a:gridCol w="1419352"/>
                <a:gridCol w="985806"/>
                <a:gridCol w="1195104"/>
              </a:tblGrid>
              <a:tr h="7620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endParaRPr lang="en-US" sz="1600" b="1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Sample</a:t>
                      </a:r>
                      <a:endParaRPr lang="en-US" sz="1600" b="1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                                    State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Ideal Image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Ordinary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Skew Algorithm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Scanned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Sparse Data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671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Average(%)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99.6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59.3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66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78.3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94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2192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According to the three Braille samples that have been tested in different situations using BT/VC algorithm. The following table shows  the results that have been recorded during testing stage.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Abstract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Project Objectives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About Braille (Briefly)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Conceptual Block Diagram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Braille Paper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Image Processing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Technique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Suggested Algorithm For Skewed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Image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BT/VC Algorithm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Cell/Dot Recognition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Cases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Sequence Diagram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Future Work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7543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Dealing with images in term of image processing issue it is not an easy task.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Braille image is a sensitive image, which means it should be captured under a suitable situation in order to get a good results.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possible to program an application for android using C#  instead of JAVA  and we decide to use C# because it is faster than JAVA.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Adaptive thresholding technique that has been used to separate the Braille dots from the background is an effective technique and it gives a very good result for more than 90% from the images.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Morphology techniques can help to enhance the image from a noise.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captured image always has a skew angle( or the image has a rotated angle  in 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axis).</a:t>
            </a:r>
          </a:p>
          <a:p>
            <a:pPr>
              <a:buFont typeface="Wingdings" pitchFamily="2" charset="2"/>
              <a:buChar char="v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Supporting multilingual scripts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Improving the suggested algorithm for the skewed image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Improving BT/VC algorithm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Having more collaborative user interface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Future work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Abstract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Braille to Text/Voice Converter (BT/VC) is a system that designed to help sighted people to be able to understand Braille script without any knowledge in Braille.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aim of this project is to develop a system that is able to translate a Braille script into multilingual script and represents the converted script as text or voice to the user using mobile application</a:t>
            </a:r>
            <a:r>
              <a:rPr lang="en-US" sz="2000" dirty="0" smtClean="0"/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Project Objectives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Reduce the gap between blind and sighted people.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Help teachers to teach blind students.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Help the parents to keep track of their blind child’s study.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Design a system that is portable, flexible and easy to use.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About Braille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Braille is a language that is used to read and write by blind people.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Founded by “Louis Braille”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Braille cell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Grade 1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Wisam\Desktop\inde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438400"/>
            <a:ext cx="1181596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148971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Wisam\Desktop\grade 1.png"/>
          <p:cNvPicPr/>
          <p:nvPr/>
        </p:nvPicPr>
        <p:blipFill>
          <a:blip r:embed="rId4" cstate="print"/>
          <a:srcRect b="69718"/>
          <a:stretch>
            <a:fillRect/>
          </a:stretch>
        </p:blipFill>
        <p:spPr bwMode="auto">
          <a:xfrm>
            <a:off x="533400" y="4572000"/>
            <a:ext cx="723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Conceptual Block Diagram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r="3988" b="7292"/>
          <a:stretch>
            <a:fillRect/>
          </a:stretch>
        </p:blipFill>
        <p:spPr bwMode="auto">
          <a:xfrm>
            <a:off x="838200" y="12192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Braille Paper as Image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33528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Converting image from RGB to Gray scale.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Separate the dots from the background.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Enhance the image using Morphology techniques.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Image Processing Techniques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RGB to Gray Scale Image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rates\Desktop\Desktop Icons\asd2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3750" r="66982" b="50000"/>
          <a:stretch>
            <a:fillRect/>
          </a:stretch>
        </p:blipFill>
        <p:spPr bwMode="auto">
          <a:xfrm>
            <a:off x="4648200" y="1752600"/>
            <a:ext cx="3200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2" descr="C:\Users\Prates\Desktop\Desktop Icons\asd2.jpg"/>
          <p:cNvPicPr>
            <a:picLocks noChangeAspect="1" noChangeArrowheads="1"/>
          </p:cNvPicPr>
          <p:nvPr/>
        </p:nvPicPr>
        <p:blipFill>
          <a:blip r:embed="rId2"/>
          <a:srcRect l="3750" r="66982" b="50000"/>
          <a:stretch>
            <a:fillRect/>
          </a:stretch>
        </p:blipFill>
        <p:spPr bwMode="auto">
          <a:xfrm>
            <a:off x="838200" y="1752600"/>
            <a:ext cx="30480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ight Arrow 11"/>
          <p:cNvSpPr/>
          <p:nvPr/>
        </p:nvSpPr>
        <p:spPr>
          <a:xfrm>
            <a:off x="3962400" y="2743200"/>
            <a:ext cx="60960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1459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1459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Gray Scale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562600"/>
            <a:ext cx="5680364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636</Words>
  <Application>Microsoft Office PowerPoint</Application>
  <PresentationFormat>On-screen Show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Palestine Polytechnic University </vt:lpstr>
      <vt:lpstr>Outline</vt:lpstr>
      <vt:lpstr>Slide 3</vt:lpstr>
      <vt:lpstr>Slide 4</vt:lpstr>
      <vt:lpstr>Slide 5</vt:lpstr>
      <vt:lpstr>Slide 6</vt:lpstr>
      <vt:lpstr>Braille Paper as Image </vt:lpstr>
      <vt:lpstr>Image Processing Techniques</vt:lpstr>
      <vt:lpstr>RGB to Gray Scale Image</vt:lpstr>
      <vt:lpstr>Separate the Dots From the Background</vt:lpstr>
      <vt:lpstr>Morphology Technique. </vt:lpstr>
      <vt:lpstr>After Applying the Morphology Technique </vt:lpstr>
      <vt:lpstr>Slide 13</vt:lpstr>
      <vt:lpstr>BT/VC Algorithm  </vt:lpstr>
      <vt:lpstr>Applying BT/VC Algorithm</vt:lpstr>
      <vt:lpstr>Cell/Dot Recognition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Palestine Polytechnic University </dc:title>
  <dc:creator>Prates</dc:creator>
  <cp:lastModifiedBy>Prates</cp:lastModifiedBy>
  <cp:revision>46</cp:revision>
  <dcterms:created xsi:type="dcterms:W3CDTF">2006-08-16T00:00:00Z</dcterms:created>
  <dcterms:modified xsi:type="dcterms:W3CDTF">2013-06-01T21:02:01Z</dcterms:modified>
</cp:coreProperties>
</file>