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78" r:id="rId3"/>
    <p:sldId id="280" r:id="rId4"/>
    <p:sldId id="283" r:id="rId5"/>
    <p:sldId id="261" r:id="rId6"/>
    <p:sldId id="263" r:id="rId7"/>
    <p:sldId id="301" r:id="rId8"/>
    <p:sldId id="303" r:id="rId9"/>
    <p:sldId id="304" r:id="rId10"/>
    <p:sldId id="268" r:id="rId11"/>
    <p:sldId id="270" r:id="rId12"/>
    <p:sldId id="269" r:id="rId13"/>
    <p:sldId id="271" r:id="rId14"/>
    <p:sldId id="284" r:id="rId15"/>
    <p:sldId id="285" r:id="rId16"/>
    <p:sldId id="273" r:id="rId17"/>
    <p:sldId id="274" r:id="rId18"/>
    <p:sldId id="277" r:id="rId19"/>
    <p:sldId id="289" r:id="rId20"/>
    <p:sldId id="290" r:id="rId21"/>
    <p:sldId id="291" r:id="rId22"/>
    <p:sldId id="292" r:id="rId23"/>
    <p:sldId id="293" r:id="rId24"/>
    <p:sldId id="294" r:id="rId25"/>
    <p:sldId id="298" r:id="rId26"/>
    <p:sldId id="299" r:id="rId27"/>
    <p:sldId id="30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123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1605;&#1602;&#1583;&#1605;&#1577;%20&#1575;&#1604;&#1601;&#1589;&#1604;%20&#1575;&#1604;&#1575;&#1608;&#1604;.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DELL\Desktop\filter_New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DELL\Downloads\trickling%20filter.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DELL\Downloads\REGRESSION%20ANALYSIS%20FOR%20NON%20LINEAR%20EQUATION%20(MASHROO3).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DELL\Downloads\trickling%20filter.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DELL\Downloads\REGRESSION%20ANALYSIS%20FOR%20NON%20LINEAR%20EQUATION%20(MASHROO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1605;&#1602;&#1583;&#1605;&#1577;%20&#1575;&#1604;&#1601;&#1589;&#1604;%20&#1575;&#1604;&#1575;&#1608;&#160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1605;&#1602;&#1583;&#1605;&#1577;%20&#1575;&#1604;&#1601;&#1589;&#1604;%20&#1575;&#1604;&#1575;&#1608;&#160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1605;&#1602;&#1583;&#1605;&#1577;%20&#1575;&#1604;&#1601;&#1589;&#1604;%20&#1575;&#1604;&#1575;&#1608;&#160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1605;&#1602;&#1583;&#1605;&#1577;%20&#1575;&#1604;&#1601;&#1589;&#1604;%20&#1575;&#1604;&#1575;&#1608;&#160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1605;&#1602;&#1583;&#1605;&#1577;%20&#1575;&#1604;&#1601;&#1589;&#1604;%20&#1575;&#1604;&#1575;&#1608;&#160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1605;&#1602;&#1583;&#1605;&#1577;%20&#1575;&#1604;&#1601;&#1589;&#1604;%20&#1575;&#1604;&#1575;&#1608;&#160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1605;&#1602;&#1583;&#1605;&#1577;%20&#1575;&#1604;&#1601;&#1589;&#1604;%20&#1575;&#1604;&#1575;&#1608;&#160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1605;&#1602;&#1583;&#1605;&#1577;%20&#1575;&#1604;&#1601;&#1589;&#1604;%20&#1575;&#1604;&#1575;&#1608;&#16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r">
              <a:defRPr/>
            </a:pPr>
            <a:r>
              <a:rPr lang="en-US"/>
              <a:t>surveyed olive mill locations</a:t>
            </a:r>
          </a:p>
        </c:rich>
      </c:tx>
      <c:layout>
        <c:manualLayout>
          <c:xMode val="edge"/>
          <c:yMode val="edge"/>
          <c:x val="0.18848622047244096"/>
          <c:y val="2.7777777777777776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scatterChart>
        <c:scatterStyle val="smoothMarker"/>
        <c:varyColors val="0"/>
        <c:ser>
          <c:idx val="0"/>
          <c:order val="0"/>
          <c:spPr>
            <a:ln>
              <a:solidFill>
                <a:srgbClr val="00B050"/>
              </a:solidFill>
            </a:ln>
          </c:spPr>
          <c:marker>
            <c:symbol val="none"/>
          </c:marker>
          <c:xVal>
            <c:numRef>
              <c:f>ورقة1!$E$1:$E$8</c:f>
              <c:numCache>
                <c:formatCode>General</c:formatCode>
                <c:ptCount val="8"/>
                <c:pt idx="0">
                  <c:v>1</c:v>
                </c:pt>
                <c:pt idx="1">
                  <c:v>2</c:v>
                </c:pt>
                <c:pt idx="2">
                  <c:v>3</c:v>
                </c:pt>
                <c:pt idx="3">
                  <c:v>4</c:v>
                </c:pt>
                <c:pt idx="4">
                  <c:v>5</c:v>
                </c:pt>
                <c:pt idx="5">
                  <c:v>6</c:v>
                </c:pt>
                <c:pt idx="6">
                  <c:v>7</c:v>
                </c:pt>
                <c:pt idx="7">
                  <c:v>8</c:v>
                </c:pt>
              </c:numCache>
            </c:numRef>
          </c:xVal>
          <c:yVal>
            <c:numRef>
              <c:f>ورقة1!$F$1:$F$8</c:f>
              <c:numCache>
                <c:formatCode>General</c:formatCode>
                <c:ptCount val="8"/>
                <c:pt idx="0">
                  <c:v>49.462025316455261</c:v>
                </c:pt>
                <c:pt idx="1">
                  <c:v>63.41772151898703</c:v>
                </c:pt>
                <c:pt idx="2">
                  <c:v>76.155063291139641</c:v>
                </c:pt>
                <c:pt idx="3">
                  <c:v>83.844936708861255</c:v>
                </c:pt>
                <c:pt idx="4">
                  <c:v>90.853120000000004</c:v>
                </c:pt>
                <c:pt idx="5">
                  <c:v>87.627979999999994</c:v>
                </c:pt>
                <c:pt idx="6">
                  <c:v>85.812340000000006</c:v>
                </c:pt>
                <c:pt idx="7">
                  <c:v>83.191649999999996</c:v>
                </c:pt>
              </c:numCache>
            </c:numRef>
          </c:yVal>
          <c:smooth val="1"/>
        </c:ser>
        <c:dLbls>
          <c:showLegendKey val="0"/>
          <c:showVal val="0"/>
          <c:showCatName val="0"/>
          <c:showSerName val="0"/>
          <c:showPercent val="0"/>
          <c:showBubbleSize val="0"/>
        </c:dLbls>
        <c:axId val="169762176"/>
        <c:axId val="169788928"/>
      </c:scatterChart>
      <c:valAx>
        <c:axId val="169762176"/>
        <c:scaling>
          <c:orientation val="minMax"/>
        </c:scaling>
        <c:delete val="0"/>
        <c:axPos val="b"/>
        <c:minorGridlines/>
        <c:title>
          <c:tx>
            <c:rich>
              <a:bodyPr/>
              <a:lstStyle/>
              <a:p>
                <a:pPr>
                  <a:defRPr sz="1100"/>
                </a:pPr>
                <a:r>
                  <a:rPr lang="en-US" sz="1100"/>
                  <a:t>Time (hr)</a:t>
                </a:r>
              </a:p>
            </c:rich>
          </c:tx>
          <c:layout>
            <c:manualLayout>
              <c:xMode val="edge"/>
              <c:yMode val="edge"/>
              <c:x val="0.46709133480617082"/>
              <c:y val="0.91321233386940692"/>
            </c:manualLayout>
          </c:layout>
          <c:overlay val="0"/>
        </c:title>
        <c:numFmt formatCode="General" sourceLinked="1"/>
        <c:majorTickMark val="out"/>
        <c:minorTickMark val="none"/>
        <c:tickLblPos val="nextTo"/>
        <c:txPr>
          <a:bodyPr/>
          <a:lstStyle/>
          <a:p>
            <a:pPr>
              <a:defRPr sz="1200"/>
            </a:pPr>
            <a:endParaRPr lang="ar-SA"/>
          </a:p>
        </c:txPr>
        <c:crossAx val="169788928"/>
        <c:crosses val="autoZero"/>
        <c:crossBetween val="midCat"/>
      </c:valAx>
      <c:valAx>
        <c:axId val="169788928"/>
        <c:scaling>
          <c:orientation val="minMax"/>
        </c:scaling>
        <c:delete val="0"/>
        <c:axPos val="l"/>
        <c:minorGridlines/>
        <c:title>
          <c:tx>
            <c:rich>
              <a:bodyPr rot="-5400000" vert="horz"/>
              <a:lstStyle/>
              <a:p>
                <a:pPr>
                  <a:defRPr sz="1200">
                    <a:latin typeface="Times New Roman" pitchFamily="18" charset="0"/>
                    <a:cs typeface="Times New Roman" pitchFamily="18" charset="0"/>
                  </a:defRPr>
                </a:pPr>
                <a:r>
                  <a:rPr lang="en-US" sz="1200">
                    <a:latin typeface="Times New Roman" pitchFamily="18" charset="0"/>
                    <a:cs typeface="Times New Roman" pitchFamily="18" charset="0"/>
                  </a:rPr>
                  <a:t>removal efficiency</a:t>
                </a:r>
              </a:p>
              <a:p>
                <a:pPr>
                  <a:defRPr sz="1200">
                    <a:latin typeface="Times New Roman" pitchFamily="18" charset="0"/>
                    <a:cs typeface="Times New Roman" pitchFamily="18" charset="0"/>
                  </a:defRPr>
                </a:pPr>
                <a:r>
                  <a:rPr lang="en-US" sz="1200">
                    <a:latin typeface="Times New Roman" pitchFamily="18" charset="0"/>
                    <a:cs typeface="Times New Roman" pitchFamily="18" charset="0"/>
                  </a:rPr>
                  <a:t>%</a:t>
                </a:r>
              </a:p>
            </c:rich>
          </c:tx>
          <c:layout>
            <c:manualLayout>
              <c:xMode val="edge"/>
              <c:yMode val="edge"/>
              <c:x val="3.0555555555555555E-2"/>
              <c:y val="0.32668015456401284"/>
            </c:manualLayout>
          </c:layout>
          <c:overlay val="0"/>
        </c:title>
        <c:numFmt formatCode="General" sourceLinked="1"/>
        <c:majorTickMark val="out"/>
        <c:minorTickMark val="none"/>
        <c:tickLblPos val="nextTo"/>
        <c:crossAx val="169762176"/>
        <c:crosses val="autoZero"/>
        <c:crossBetween val="midCat"/>
      </c:valAx>
    </c:plotArea>
    <c:plotVisOnly val="1"/>
    <c:dispBlanksAs val="gap"/>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ar-SA"/>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xVal>
            <c:numRef>
              <c:f>ورقة1!$B$87:$B$93</c:f>
              <c:numCache>
                <c:formatCode>General</c:formatCode>
                <c:ptCount val="7"/>
                <c:pt idx="0">
                  <c:v>0</c:v>
                </c:pt>
                <c:pt idx="1">
                  <c:v>28</c:v>
                </c:pt>
                <c:pt idx="2">
                  <c:v>51</c:v>
                </c:pt>
                <c:pt idx="3">
                  <c:v>75</c:v>
                </c:pt>
                <c:pt idx="4">
                  <c:v>99</c:v>
                </c:pt>
                <c:pt idx="5">
                  <c:v>123</c:v>
                </c:pt>
                <c:pt idx="6">
                  <c:v>149</c:v>
                </c:pt>
              </c:numCache>
            </c:numRef>
          </c:xVal>
          <c:yVal>
            <c:numRef>
              <c:f>ورقة1!$C$87:$C$93</c:f>
              <c:numCache>
                <c:formatCode>General</c:formatCode>
                <c:ptCount val="7"/>
                <c:pt idx="0">
                  <c:v>1000</c:v>
                </c:pt>
                <c:pt idx="1">
                  <c:v>260</c:v>
                </c:pt>
                <c:pt idx="2">
                  <c:v>204</c:v>
                </c:pt>
                <c:pt idx="3">
                  <c:v>150</c:v>
                </c:pt>
                <c:pt idx="4">
                  <c:v>140</c:v>
                </c:pt>
                <c:pt idx="5">
                  <c:v>101</c:v>
                </c:pt>
                <c:pt idx="6">
                  <c:v>87</c:v>
                </c:pt>
              </c:numCache>
            </c:numRef>
          </c:yVal>
          <c:smooth val="1"/>
        </c:ser>
        <c:dLbls>
          <c:showLegendKey val="0"/>
          <c:showVal val="0"/>
          <c:showCatName val="0"/>
          <c:showSerName val="0"/>
          <c:showPercent val="0"/>
          <c:showBubbleSize val="0"/>
        </c:dLbls>
        <c:axId val="96475776"/>
        <c:axId val="96490240"/>
      </c:scatterChart>
      <c:valAx>
        <c:axId val="96475776"/>
        <c:scaling>
          <c:orientation val="minMax"/>
        </c:scaling>
        <c:delete val="0"/>
        <c:axPos val="b"/>
        <c:title>
          <c:tx>
            <c:rich>
              <a:bodyPr/>
              <a:lstStyle/>
              <a:p>
                <a:pPr>
                  <a:defRPr sz="1100">
                    <a:latin typeface="Times New Roman" pitchFamily="18" charset="0"/>
                    <a:cs typeface="Times New Roman" pitchFamily="18" charset="0"/>
                  </a:defRPr>
                </a:pPr>
                <a:r>
                  <a:rPr lang="en-US" sz="1100">
                    <a:latin typeface="Times New Roman" pitchFamily="18" charset="0"/>
                    <a:cs typeface="Times New Roman" pitchFamily="18" charset="0"/>
                  </a:rPr>
                  <a:t>time(hr)</a:t>
                </a:r>
              </a:p>
            </c:rich>
          </c:tx>
          <c:overlay val="0"/>
        </c:title>
        <c:numFmt formatCode="General" sourceLinked="1"/>
        <c:majorTickMark val="out"/>
        <c:minorTickMark val="none"/>
        <c:tickLblPos val="nextTo"/>
        <c:txPr>
          <a:bodyPr/>
          <a:lstStyle/>
          <a:p>
            <a:pPr>
              <a:defRPr sz="1100" b="1"/>
            </a:pPr>
            <a:endParaRPr lang="ar-SA"/>
          </a:p>
        </c:txPr>
        <c:crossAx val="96490240"/>
        <c:crosses val="autoZero"/>
        <c:crossBetween val="midCat"/>
      </c:valAx>
      <c:valAx>
        <c:axId val="96490240"/>
        <c:scaling>
          <c:orientation val="minMax"/>
        </c:scaling>
        <c:delete val="0"/>
        <c:axPos val="l"/>
        <c:majorGridlines/>
        <c:title>
          <c:tx>
            <c:rich>
              <a:bodyPr rot="-5400000" vert="horz"/>
              <a:lstStyle/>
              <a:p>
                <a:pPr>
                  <a:defRPr sz="1100" b="1">
                    <a:latin typeface="Times New Roman" pitchFamily="18" charset="0"/>
                    <a:cs typeface="Times New Roman" pitchFamily="18" charset="0"/>
                  </a:defRPr>
                </a:pPr>
                <a:r>
                  <a:rPr lang="en-US" sz="1100" b="1">
                    <a:latin typeface="Times New Roman" pitchFamily="18" charset="0"/>
                    <a:cs typeface="Times New Roman" pitchFamily="18" charset="0"/>
                  </a:rPr>
                  <a:t>COD(mg/l)</a:t>
                </a:r>
              </a:p>
            </c:rich>
          </c:tx>
          <c:overlay val="0"/>
        </c:title>
        <c:numFmt formatCode="General" sourceLinked="1"/>
        <c:majorTickMark val="out"/>
        <c:minorTickMark val="none"/>
        <c:tickLblPos val="nextTo"/>
        <c:txPr>
          <a:bodyPr/>
          <a:lstStyle/>
          <a:p>
            <a:pPr>
              <a:defRPr sz="1050" b="1"/>
            </a:pPr>
            <a:endParaRPr lang="ar-SA"/>
          </a:p>
        </c:txPr>
        <c:crossAx val="96475776"/>
        <c:crosses val="autoZero"/>
        <c:crossBetween val="midCat"/>
      </c:valAx>
    </c:plotArea>
    <c:plotVisOnly val="1"/>
    <c:dispBlanksAs val="gap"/>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ar-SA"/>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xVal>
            <c:numRef>
              <c:f>ورقة1!$B$89:$B$95</c:f>
              <c:numCache>
                <c:formatCode>General</c:formatCode>
                <c:ptCount val="7"/>
                <c:pt idx="0">
                  <c:v>0</c:v>
                </c:pt>
                <c:pt idx="1">
                  <c:v>28</c:v>
                </c:pt>
                <c:pt idx="2">
                  <c:v>51</c:v>
                </c:pt>
                <c:pt idx="3">
                  <c:v>75</c:v>
                </c:pt>
                <c:pt idx="4">
                  <c:v>99</c:v>
                </c:pt>
                <c:pt idx="5">
                  <c:v>123</c:v>
                </c:pt>
                <c:pt idx="6">
                  <c:v>147</c:v>
                </c:pt>
              </c:numCache>
            </c:numRef>
          </c:xVal>
          <c:yVal>
            <c:numRef>
              <c:f>ورقة1!$C$89:$C$95</c:f>
              <c:numCache>
                <c:formatCode>General</c:formatCode>
                <c:ptCount val="7"/>
                <c:pt idx="0">
                  <c:v>1000</c:v>
                </c:pt>
                <c:pt idx="1">
                  <c:v>118.18</c:v>
                </c:pt>
                <c:pt idx="2">
                  <c:v>88.1</c:v>
                </c:pt>
                <c:pt idx="3">
                  <c:v>145.44999999999999</c:v>
                </c:pt>
                <c:pt idx="4">
                  <c:v>59.52</c:v>
                </c:pt>
                <c:pt idx="5">
                  <c:v>39.29</c:v>
                </c:pt>
                <c:pt idx="6">
                  <c:v>109.1</c:v>
                </c:pt>
              </c:numCache>
            </c:numRef>
          </c:yVal>
          <c:smooth val="1"/>
        </c:ser>
        <c:dLbls>
          <c:showLegendKey val="0"/>
          <c:showVal val="0"/>
          <c:showCatName val="0"/>
          <c:showSerName val="0"/>
          <c:showPercent val="0"/>
          <c:showBubbleSize val="0"/>
        </c:dLbls>
        <c:axId val="96526720"/>
        <c:axId val="96528640"/>
      </c:scatterChart>
      <c:valAx>
        <c:axId val="96526720"/>
        <c:scaling>
          <c:orientation val="minMax"/>
        </c:scaling>
        <c:delete val="0"/>
        <c:axPos val="b"/>
        <c:title>
          <c:tx>
            <c:rich>
              <a:bodyPr/>
              <a:lstStyle/>
              <a:p>
                <a:pPr>
                  <a:defRPr/>
                </a:pPr>
                <a:r>
                  <a:rPr lang="en-US"/>
                  <a:t>Time(hr)</a:t>
                </a:r>
              </a:p>
            </c:rich>
          </c:tx>
          <c:overlay val="0"/>
        </c:title>
        <c:numFmt formatCode="General" sourceLinked="1"/>
        <c:majorTickMark val="out"/>
        <c:minorTickMark val="none"/>
        <c:tickLblPos val="nextTo"/>
        <c:txPr>
          <a:bodyPr/>
          <a:lstStyle/>
          <a:p>
            <a:pPr>
              <a:defRPr sz="1100" b="1"/>
            </a:pPr>
            <a:endParaRPr lang="ar-SA"/>
          </a:p>
        </c:txPr>
        <c:crossAx val="96528640"/>
        <c:crosses val="autoZero"/>
        <c:crossBetween val="midCat"/>
      </c:valAx>
      <c:valAx>
        <c:axId val="96528640"/>
        <c:scaling>
          <c:orientation val="minMax"/>
        </c:scaling>
        <c:delete val="0"/>
        <c:axPos val="l"/>
        <c:majorGridlines/>
        <c:title>
          <c:tx>
            <c:rich>
              <a:bodyPr rot="-5400000" vert="horz"/>
              <a:lstStyle/>
              <a:p>
                <a:pPr>
                  <a:defRPr sz="1200" b="1"/>
                </a:pPr>
                <a:r>
                  <a:rPr lang="en-US" sz="1200" b="1"/>
                  <a:t>COD(mg/l)</a:t>
                </a:r>
              </a:p>
            </c:rich>
          </c:tx>
          <c:layout>
            <c:manualLayout>
              <c:xMode val="edge"/>
              <c:yMode val="edge"/>
              <c:x val="2.8735632183908046E-2"/>
              <c:y val="0.33735390219079758"/>
            </c:manualLayout>
          </c:layout>
          <c:overlay val="0"/>
        </c:title>
        <c:numFmt formatCode="General" sourceLinked="1"/>
        <c:majorTickMark val="out"/>
        <c:minorTickMark val="none"/>
        <c:tickLblPos val="nextTo"/>
        <c:txPr>
          <a:bodyPr/>
          <a:lstStyle/>
          <a:p>
            <a:pPr>
              <a:defRPr b="1"/>
            </a:pPr>
            <a:endParaRPr lang="ar-SA"/>
          </a:p>
        </c:txPr>
        <c:crossAx val="96526720"/>
        <c:crosses val="autoZero"/>
        <c:crossBetween val="midCat"/>
      </c:valAx>
    </c:plotArea>
    <c:plotVisOnly val="1"/>
    <c:dispBlanksAs val="gap"/>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ar-SA"/>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4120734908137"/>
          <c:y val="4.5755284092476284E-2"/>
          <c:w val="0.65436570428696417"/>
          <c:h val="0.81693680597617602"/>
        </c:manualLayout>
      </c:layout>
      <c:scatterChart>
        <c:scatterStyle val="smoothMarker"/>
        <c:varyColors val="0"/>
        <c:ser>
          <c:idx val="0"/>
          <c:order val="0"/>
          <c:tx>
            <c:v>actual COD</c:v>
          </c:tx>
          <c:spPr>
            <a:ln>
              <a:prstDash val="sysDash"/>
            </a:ln>
          </c:spPr>
          <c:xVal>
            <c:numRef>
              <c:f>ورقة1!$A$2:$A$23</c:f>
              <c:numCache>
                <c:formatCode>General</c:formatCode>
                <c:ptCount val="22"/>
                <c:pt idx="0">
                  <c:v>0</c:v>
                </c:pt>
                <c:pt idx="1">
                  <c:v>3</c:v>
                </c:pt>
                <c:pt idx="2">
                  <c:v>7</c:v>
                </c:pt>
                <c:pt idx="3">
                  <c:v>25</c:v>
                </c:pt>
                <c:pt idx="4">
                  <c:v>28</c:v>
                </c:pt>
                <c:pt idx="5">
                  <c:v>31</c:v>
                </c:pt>
                <c:pt idx="6">
                  <c:v>48</c:v>
                </c:pt>
                <c:pt idx="7">
                  <c:v>48</c:v>
                </c:pt>
                <c:pt idx="8">
                  <c:v>52</c:v>
                </c:pt>
                <c:pt idx="9">
                  <c:v>55</c:v>
                </c:pt>
                <c:pt idx="10">
                  <c:v>71</c:v>
                </c:pt>
                <c:pt idx="11">
                  <c:v>75</c:v>
                </c:pt>
                <c:pt idx="12">
                  <c:v>77</c:v>
                </c:pt>
                <c:pt idx="13">
                  <c:v>101</c:v>
                </c:pt>
                <c:pt idx="14">
                  <c:v>101</c:v>
                </c:pt>
                <c:pt idx="15">
                  <c:v>103</c:v>
                </c:pt>
                <c:pt idx="16">
                  <c:v>107</c:v>
                </c:pt>
                <c:pt idx="17">
                  <c:v>111</c:v>
                </c:pt>
                <c:pt idx="18">
                  <c:v>115</c:v>
                </c:pt>
                <c:pt idx="19">
                  <c:v>132</c:v>
                </c:pt>
                <c:pt idx="20">
                  <c:v>135</c:v>
                </c:pt>
                <c:pt idx="21">
                  <c:v>159</c:v>
                </c:pt>
              </c:numCache>
            </c:numRef>
          </c:xVal>
          <c:yVal>
            <c:numRef>
              <c:f>ورقة1!$B$2:$B$23</c:f>
              <c:numCache>
                <c:formatCode>General</c:formatCode>
                <c:ptCount val="22"/>
                <c:pt idx="0">
                  <c:v>1000</c:v>
                </c:pt>
                <c:pt idx="1">
                  <c:v>320.37</c:v>
                </c:pt>
                <c:pt idx="2">
                  <c:v>296.10000000000002</c:v>
                </c:pt>
                <c:pt idx="3">
                  <c:v>306.55</c:v>
                </c:pt>
                <c:pt idx="4">
                  <c:v>271.83999999999997</c:v>
                </c:pt>
                <c:pt idx="5">
                  <c:v>214.22</c:v>
                </c:pt>
                <c:pt idx="6">
                  <c:v>167.31</c:v>
                </c:pt>
                <c:pt idx="7">
                  <c:v>918.37</c:v>
                </c:pt>
                <c:pt idx="8">
                  <c:v>470.67</c:v>
                </c:pt>
                <c:pt idx="9">
                  <c:v>399.28</c:v>
                </c:pt>
                <c:pt idx="10">
                  <c:v>349.29</c:v>
                </c:pt>
                <c:pt idx="11">
                  <c:v>201.64</c:v>
                </c:pt>
                <c:pt idx="12">
                  <c:v>182.67</c:v>
                </c:pt>
                <c:pt idx="13">
                  <c:v>153.27000000000001</c:v>
                </c:pt>
                <c:pt idx="14">
                  <c:v>857</c:v>
                </c:pt>
                <c:pt idx="15">
                  <c:v>468.3</c:v>
                </c:pt>
                <c:pt idx="16">
                  <c:v>320.17</c:v>
                </c:pt>
                <c:pt idx="17">
                  <c:v>310.24</c:v>
                </c:pt>
                <c:pt idx="18">
                  <c:v>277.64</c:v>
                </c:pt>
                <c:pt idx="19">
                  <c:v>234.5</c:v>
                </c:pt>
                <c:pt idx="20">
                  <c:v>206.3</c:v>
                </c:pt>
                <c:pt idx="21">
                  <c:v>210.15</c:v>
                </c:pt>
              </c:numCache>
            </c:numRef>
          </c:yVal>
          <c:smooth val="1"/>
        </c:ser>
        <c:ser>
          <c:idx val="1"/>
          <c:order val="1"/>
          <c:tx>
            <c:v>COD removal model</c:v>
          </c:tx>
          <c:xVal>
            <c:numRef>
              <c:f>ورقة1!$A$2:$A$23</c:f>
              <c:numCache>
                <c:formatCode>General</c:formatCode>
                <c:ptCount val="22"/>
                <c:pt idx="0">
                  <c:v>0</c:v>
                </c:pt>
                <c:pt idx="1">
                  <c:v>3</c:v>
                </c:pt>
                <c:pt idx="2">
                  <c:v>7</c:v>
                </c:pt>
                <c:pt idx="3">
                  <c:v>25</c:v>
                </c:pt>
                <c:pt idx="4">
                  <c:v>28</c:v>
                </c:pt>
                <c:pt idx="5">
                  <c:v>31</c:v>
                </c:pt>
                <c:pt idx="6">
                  <c:v>48</c:v>
                </c:pt>
                <c:pt idx="7">
                  <c:v>48</c:v>
                </c:pt>
                <c:pt idx="8">
                  <c:v>52</c:v>
                </c:pt>
                <c:pt idx="9">
                  <c:v>55</c:v>
                </c:pt>
                <c:pt idx="10">
                  <c:v>71</c:v>
                </c:pt>
                <c:pt idx="11">
                  <c:v>75</c:v>
                </c:pt>
                <c:pt idx="12">
                  <c:v>77</c:v>
                </c:pt>
                <c:pt idx="13">
                  <c:v>101</c:v>
                </c:pt>
                <c:pt idx="14">
                  <c:v>101</c:v>
                </c:pt>
                <c:pt idx="15">
                  <c:v>103</c:v>
                </c:pt>
                <c:pt idx="16">
                  <c:v>107</c:v>
                </c:pt>
                <c:pt idx="17">
                  <c:v>111</c:v>
                </c:pt>
                <c:pt idx="18">
                  <c:v>115</c:v>
                </c:pt>
                <c:pt idx="19">
                  <c:v>132</c:v>
                </c:pt>
                <c:pt idx="20">
                  <c:v>135</c:v>
                </c:pt>
                <c:pt idx="21">
                  <c:v>159</c:v>
                </c:pt>
              </c:numCache>
            </c:numRef>
          </c:xVal>
          <c:yVal>
            <c:numRef>
              <c:f>ورقة1!$C$2:$C$23</c:f>
              <c:numCache>
                <c:formatCode>General</c:formatCode>
                <c:ptCount val="22"/>
                <c:pt idx="0">
                  <c:v>1000</c:v>
                </c:pt>
                <c:pt idx="1">
                  <c:v>325.05590642057672</c:v>
                </c:pt>
                <c:pt idx="2">
                  <c:v>253.14200467950926</c:v>
                </c:pt>
                <c:pt idx="3">
                  <c:v>249.61532466555286</c:v>
                </c:pt>
                <c:pt idx="4">
                  <c:v>249.61532139005817</c:v>
                </c:pt>
                <c:pt idx="5">
                  <c:v>249.61532106075344</c:v>
                </c:pt>
                <c:pt idx="6">
                  <c:v>249.61532102394614</c:v>
                </c:pt>
                <c:pt idx="7">
                  <c:v>1000</c:v>
                </c:pt>
                <c:pt idx="8">
                  <c:v>509.55649094024989</c:v>
                </c:pt>
                <c:pt idx="9">
                  <c:v>358.580925800854</c:v>
                </c:pt>
                <c:pt idx="10">
                  <c:v>225.4056517367776</c:v>
                </c:pt>
                <c:pt idx="11">
                  <c:v>223.81997497164133</c:v>
                </c:pt>
                <c:pt idx="12">
                  <c:v>223.45606571143833</c:v>
                </c:pt>
                <c:pt idx="13">
                  <c:v>222.89456815781236</c:v>
                </c:pt>
                <c:pt idx="14">
                  <c:v>1000</c:v>
                </c:pt>
                <c:pt idx="15">
                  <c:v>483.55700789779604</c:v>
                </c:pt>
                <c:pt idx="16">
                  <c:v>275.60079272101206</c:v>
                </c:pt>
                <c:pt idx="17">
                  <c:v>255.88859320327256</c:v>
                </c:pt>
                <c:pt idx="18">
                  <c:v>254.02007097854923</c:v>
                </c:pt>
                <c:pt idx="19">
                  <c:v>253.82441518149778</c:v>
                </c:pt>
                <c:pt idx="20">
                  <c:v>253.82440791378795</c:v>
                </c:pt>
                <c:pt idx="21">
                  <c:v>253.82440641642268</c:v>
                </c:pt>
              </c:numCache>
            </c:numRef>
          </c:yVal>
          <c:smooth val="1"/>
        </c:ser>
        <c:dLbls>
          <c:showLegendKey val="0"/>
          <c:showVal val="0"/>
          <c:showCatName val="0"/>
          <c:showSerName val="0"/>
          <c:showPercent val="0"/>
          <c:showBubbleSize val="0"/>
        </c:dLbls>
        <c:axId val="141474048"/>
        <c:axId val="141484416"/>
      </c:scatterChart>
      <c:valAx>
        <c:axId val="141474048"/>
        <c:scaling>
          <c:orientation val="minMax"/>
        </c:scaling>
        <c:delete val="0"/>
        <c:axPos val="b"/>
        <c:title>
          <c:tx>
            <c:rich>
              <a:bodyPr/>
              <a:lstStyle/>
              <a:p>
                <a:pPr>
                  <a:defRPr sz="1400" b="1">
                    <a:latin typeface="Times New Roman" pitchFamily="18" charset="0"/>
                    <a:cs typeface="Times New Roman" pitchFamily="18" charset="0"/>
                  </a:defRPr>
                </a:pPr>
                <a:r>
                  <a:rPr lang="en-US" sz="1400" b="1" dirty="0" smtClean="0">
                    <a:latin typeface="Times New Roman" pitchFamily="18" charset="0"/>
                    <a:cs typeface="Times New Roman" pitchFamily="18" charset="0"/>
                  </a:rPr>
                  <a:t>Time</a:t>
                </a:r>
                <a:r>
                  <a:rPr lang="en-US" sz="1400" b="1" baseline="0" dirty="0" smtClean="0">
                    <a:latin typeface="Times New Roman" pitchFamily="18" charset="0"/>
                    <a:cs typeface="Times New Roman" pitchFamily="18" charset="0"/>
                  </a:rPr>
                  <a:t> (</a:t>
                </a:r>
                <a:r>
                  <a:rPr lang="en-US" sz="1400" b="1" baseline="0" dirty="0" err="1" smtClean="0">
                    <a:latin typeface="Times New Roman" pitchFamily="18" charset="0"/>
                    <a:cs typeface="Times New Roman" pitchFamily="18" charset="0"/>
                  </a:rPr>
                  <a:t>hr</a:t>
                </a:r>
                <a:r>
                  <a:rPr lang="en-US" sz="1400" b="1" baseline="0" dirty="0" smtClean="0">
                    <a:latin typeface="Times New Roman" pitchFamily="18" charset="0"/>
                    <a:cs typeface="Times New Roman" pitchFamily="18" charset="0"/>
                  </a:rPr>
                  <a:t>)</a:t>
                </a:r>
              </a:p>
              <a:p>
                <a:pPr>
                  <a:defRPr sz="1400" b="1">
                    <a:latin typeface="Times New Roman" pitchFamily="18" charset="0"/>
                    <a:cs typeface="Times New Roman" pitchFamily="18" charset="0"/>
                  </a:defRPr>
                </a:pPr>
                <a:endParaRPr lang="en-US" sz="1400" b="1" dirty="0">
                  <a:latin typeface="Times New Roman" pitchFamily="18" charset="0"/>
                  <a:cs typeface="Times New Roman" pitchFamily="18" charset="0"/>
                </a:endParaRPr>
              </a:p>
            </c:rich>
          </c:tx>
          <c:layout>
            <c:manualLayout>
              <c:xMode val="edge"/>
              <c:yMode val="edge"/>
              <c:x val="0.37552033268568702"/>
              <c:y val="0.91692090395480219"/>
            </c:manualLayout>
          </c:layout>
          <c:overlay val="0"/>
        </c:title>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ar-SA"/>
          </a:p>
        </c:txPr>
        <c:crossAx val="141484416"/>
        <c:crosses val="autoZero"/>
        <c:crossBetween val="midCat"/>
      </c:valAx>
      <c:valAx>
        <c:axId val="141484416"/>
        <c:scaling>
          <c:orientation val="minMax"/>
        </c:scaling>
        <c:delete val="0"/>
        <c:axPos val="l"/>
        <c:majorGridlines/>
        <c:title>
          <c:tx>
            <c:rich>
              <a:bodyPr rot="-5400000" vert="horz"/>
              <a:lstStyle/>
              <a:p>
                <a:pPr>
                  <a:defRPr sz="1200">
                    <a:latin typeface="Times New Roman" pitchFamily="18" charset="0"/>
                    <a:cs typeface="Times New Roman" pitchFamily="18" charset="0"/>
                  </a:defRPr>
                </a:pPr>
                <a:r>
                  <a:rPr lang="en-US" sz="1200" dirty="0" smtClean="0">
                    <a:latin typeface="Times New Roman" pitchFamily="18" charset="0"/>
                    <a:cs typeface="Times New Roman" pitchFamily="18" charset="0"/>
                  </a:rPr>
                  <a:t>COD(mg/L)</a:t>
                </a:r>
                <a:endParaRPr lang="en-US" sz="1200" dirty="0">
                  <a:latin typeface="Times New Roman" pitchFamily="18" charset="0"/>
                  <a:cs typeface="Times New Roman" pitchFamily="18" charset="0"/>
                </a:endParaRPr>
              </a:p>
            </c:rich>
          </c:tx>
          <c:overlay val="0"/>
        </c:title>
        <c:numFmt formatCode="General" sourceLinked="1"/>
        <c:majorTickMark val="out"/>
        <c:minorTickMark val="none"/>
        <c:tickLblPos val="nextTo"/>
        <c:txPr>
          <a:bodyPr/>
          <a:lstStyle/>
          <a:p>
            <a:pPr>
              <a:defRPr sz="1200" b="1"/>
            </a:pPr>
            <a:endParaRPr lang="ar-SA"/>
          </a:p>
        </c:txPr>
        <c:crossAx val="141474048"/>
        <c:crosses val="autoZero"/>
        <c:crossBetween val="midCat"/>
      </c:valAx>
    </c:plotArea>
    <c:legend>
      <c:legendPos val="r"/>
      <c:layout>
        <c:manualLayout>
          <c:xMode val="edge"/>
          <c:yMode val="edge"/>
          <c:x val="0.77910130551862833"/>
          <c:y val="0.35569798478580006"/>
          <c:w val="0.20791168149435865"/>
          <c:h val="0.19538369144534901"/>
        </c:manualLayout>
      </c:layout>
      <c:overlay val="0"/>
      <c:txPr>
        <a:bodyPr/>
        <a:lstStyle/>
        <a:p>
          <a:pPr>
            <a:defRPr b="1">
              <a:latin typeface="Times New Roman" pitchFamily="18" charset="0"/>
              <a:cs typeface="Times New Roman" pitchFamily="18" charset="0"/>
            </a:defRPr>
          </a:pPr>
          <a:endParaRPr lang="ar-SA"/>
        </a:p>
      </c:txPr>
    </c:legend>
    <c:plotVisOnly val="1"/>
    <c:dispBlanksAs val="gap"/>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ar-SA"/>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86882889638795E-2"/>
          <c:y val="3.6519497562804648E-2"/>
          <c:w val="0.73606041719701421"/>
          <c:h val="0.85453989996099233"/>
        </c:manualLayout>
      </c:layout>
      <c:scatterChart>
        <c:scatterStyle val="smoothMarker"/>
        <c:varyColors val="0"/>
        <c:ser>
          <c:idx val="0"/>
          <c:order val="0"/>
          <c:xVal>
            <c:numRef>
              <c:f>ورقة1!$A$64:$A$85</c:f>
              <c:numCache>
                <c:formatCode>General</c:formatCode>
                <c:ptCount val="22"/>
                <c:pt idx="0">
                  <c:v>0</c:v>
                </c:pt>
                <c:pt idx="1">
                  <c:v>3</c:v>
                </c:pt>
                <c:pt idx="2">
                  <c:v>7</c:v>
                </c:pt>
                <c:pt idx="3">
                  <c:v>25</c:v>
                </c:pt>
                <c:pt idx="4">
                  <c:v>28</c:v>
                </c:pt>
                <c:pt idx="5">
                  <c:v>31</c:v>
                </c:pt>
                <c:pt idx="6">
                  <c:v>48</c:v>
                </c:pt>
                <c:pt idx="7">
                  <c:v>48</c:v>
                </c:pt>
                <c:pt idx="8">
                  <c:v>52</c:v>
                </c:pt>
                <c:pt idx="9">
                  <c:v>55</c:v>
                </c:pt>
                <c:pt idx="10">
                  <c:v>71</c:v>
                </c:pt>
                <c:pt idx="11">
                  <c:v>75</c:v>
                </c:pt>
                <c:pt idx="12">
                  <c:v>77</c:v>
                </c:pt>
                <c:pt idx="13">
                  <c:v>101</c:v>
                </c:pt>
                <c:pt idx="14">
                  <c:v>101</c:v>
                </c:pt>
                <c:pt idx="15">
                  <c:v>103</c:v>
                </c:pt>
                <c:pt idx="16">
                  <c:v>107</c:v>
                </c:pt>
                <c:pt idx="17">
                  <c:v>111</c:v>
                </c:pt>
                <c:pt idx="18">
                  <c:v>115</c:v>
                </c:pt>
                <c:pt idx="19">
                  <c:v>132</c:v>
                </c:pt>
                <c:pt idx="20">
                  <c:v>135</c:v>
                </c:pt>
                <c:pt idx="21">
                  <c:v>159</c:v>
                </c:pt>
              </c:numCache>
            </c:numRef>
          </c:xVal>
          <c:yVal>
            <c:numRef>
              <c:f>ورقة1!$B$64:$B$85</c:f>
              <c:numCache>
                <c:formatCode>General</c:formatCode>
                <c:ptCount val="22"/>
              </c:numCache>
            </c:numRef>
          </c:yVal>
          <c:smooth val="1"/>
        </c:ser>
        <c:ser>
          <c:idx val="1"/>
          <c:order val="1"/>
          <c:tx>
            <c:v>actual COD</c:v>
          </c:tx>
          <c:spPr>
            <a:ln>
              <a:prstDash val="dash"/>
            </a:ln>
          </c:spPr>
          <c:xVal>
            <c:numRef>
              <c:f>ورقة1!$A$64:$A$85</c:f>
              <c:numCache>
                <c:formatCode>General</c:formatCode>
                <c:ptCount val="22"/>
                <c:pt idx="0">
                  <c:v>0</c:v>
                </c:pt>
                <c:pt idx="1">
                  <c:v>3</c:v>
                </c:pt>
                <c:pt idx="2">
                  <c:v>7</c:v>
                </c:pt>
                <c:pt idx="3">
                  <c:v>25</c:v>
                </c:pt>
                <c:pt idx="4">
                  <c:v>28</c:v>
                </c:pt>
                <c:pt idx="5">
                  <c:v>31</c:v>
                </c:pt>
                <c:pt idx="6">
                  <c:v>48</c:v>
                </c:pt>
                <c:pt idx="7">
                  <c:v>48</c:v>
                </c:pt>
                <c:pt idx="8">
                  <c:v>52</c:v>
                </c:pt>
                <c:pt idx="9">
                  <c:v>55</c:v>
                </c:pt>
                <c:pt idx="10">
                  <c:v>71</c:v>
                </c:pt>
                <c:pt idx="11">
                  <c:v>75</c:v>
                </c:pt>
                <c:pt idx="12">
                  <c:v>77</c:v>
                </c:pt>
                <c:pt idx="13">
                  <c:v>101</c:v>
                </c:pt>
                <c:pt idx="14">
                  <c:v>101</c:v>
                </c:pt>
                <c:pt idx="15">
                  <c:v>103</c:v>
                </c:pt>
                <c:pt idx="16">
                  <c:v>107</c:v>
                </c:pt>
                <c:pt idx="17">
                  <c:v>111</c:v>
                </c:pt>
                <c:pt idx="18">
                  <c:v>115</c:v>
                </c:pt>
                <c:pt idx="19">
                  <c:v>132</c:v>
                </c:pt>
                <c:pt idx="20">
                  <c:v>135</c:v>
                </c:pt>
                <c:pt idx="21">
                  <c:v>159</c:v>
                </c:pt>
              </c:numCache>
            </c:numRef>
          </c:xVal>
          <c:yVal>
            <c:numRef>
              <c:f>ورقة1!$C$64:$C$85</c:f>
              <c:numCache>
                <c:formatCode>General</c:formatCode>
                <c:ptCount val="22"/>
                <c:pt idx="0">
                  <c:v>1000</c:v>
                </c:pt>
                <c:pt idx="1">
                  <c:v>837</c:v>
                </c:pt>
                <c:pt idx="2">
                  <c:v>317.5</c:v>
                </c:pt>
                <c:pt idx="3">
                  <c:v>297.39999999999998</c:v>
                </c:pt>
                <c:pt idx="4">
                  <c:v>204</c:v>
                </c:pt>
                <c:pt idx="5">
                  <c:v>177</c:v>
                </c:pt>
                <c:pt idx="6">
                  <c:v>118.18</c:v>
                </c:pt>
                <c:pt idx="7">
                  <c:v>978</c:v>
                </c:pt>
                <c:pt idx="8">
                  <c:v>354</c:v>
                </c:pt>
                <c:pt idx="9">
                  <c:v>327.33</c:v>
                </c:pt>
                <c:pt idx="10">
                  <c:v>234</c:v>
                </c:pt>
                <c:pt idx="11">
                  <c:v>267.33</c:v>
                </c:pt>
                <c:pt idx="12">
                  <c:v>240</c:v>
                </c:pt>
                <c:pt idx="13">
                  <c:v>173</c:v>
                </c:pt>
                <c:pt idx="14">
                  <c:v>895</c:v>
                </c:pt>
                <c:pt idx="15">
                  <c:v>613</c:v>
                </c:pt>
                <c:pt idx="16">
                  <c:v>378</c:v>
                </c:pt>
                <c:pt idx="17">
                  <c:v>297.5</c:v>
                </c:pt>
                <c:pt idx="18">
                  <c:v>205</c:v>
                </c:pt>
                <c:pt idx="19">
                  <c:v>174.24</c:v>
                </c:pt>
                <c:pt idx="20">
                  <c:v>163.98</c:v>
                </c:pt>
                <c:pt idx="21">
                  <c:v>103.57</c:v>
                </c:pt>
              </c:numCache>
            </c:numRef>
          </c:yVal>
          <c:smooth val="1"/>
        </c:ser>
        <c:ser>
          <c:idx val="2"/>
          <c:order val="2"/>
          <c:tx>
            <c:v>COD removal model</c:v>
          </c:tx>
          <c:xVal>
            <c:numRef>
              <c:f>ورقة1!$A$64:$A$85</c:f>
              <c:numCache>
                <c:formatCode>General</c:formatCode>
                <c:ptCount val="22"/>
                <c:pt idx="0">
                  <c:v>0</c:v>
                </c:pt>
                <c:pt idx="1">
                  <c:v>3</c:v>
                </c:pt>
                <c:pt idx="2">
                  <c:v>7</c:v>
                </c:pt>
                <c:pt idx="3">
                  <c:v>25</c:v>
                </c:pt>
                <c:pt idx="4">
                  <c:v>28</c:v>
                </c:pt>
                <c:pt idx="5">
                  <c:v>31</c:v>
                </c:pt>
                <c:pt idx="6">
                  <c:v>48</c:v>
                </c:pt>
                <c:pt idx="7">
                  <c:v>48</c:v>
                </c:pt>
                <c:pt idx="8">
                  <c:v>52</c:v>
                </c:pt>
                <c:pt idx="9">
                  <c:v>55</c:v>
                </c:pt>
                <c:pt idx="10">
                  <c:v>71</c:v>
                </c:pt>
                <c:pt idx="11">
                  <c:v>75</c:v>
                </c:pt>
                <c:pt idx="12">
                  <c:v>77</c:v>
                </c:pt>
                <c:pt idx="13">
                  <c:v>101</c:v>
                </c:pt>
                <c:pt idx="14">
                  <c:v>101</c:v>
                </c:pt>
                <c:pt idx="15">
                  <c:v>103</c:v>
                </c:pt>
                <c:pt idx="16">
                  <c:v>107</c:v>
                </c:pt>
                <c:pt idx="17">
                  <c:v>111</c:v>
                </c:pt>
                <c:pt idx="18">
                  <c:v>115</c:v>
                </c:pt>
                <c:pt idx="19">
                  <c:v>132</c:v>
                </c:pt>
                <c:pt idx="20">
                  <c:v>135</c:v>
                </c:pt>
                <c:pt idx="21">
                  <c:v>159</c:v>
                </c:pt>
              </c:numCache>
            </c:numRef>
          </c:xVal>
          <c:yVal>
            <c:numRef>
              <c:f>ورقة1!$D$64:$D$85</c:f>
              <c:numCache>
                <c:formatCode>General</c:formatCode>
                <c:ptCount val="22"/>
                <c:pt idx="0">
                  <c:v>1000</c:v>
                </c:pt>
                <c:pt idx="1">
                  <c:v>692.87587785688697</c:v>
                </c:pt>
                <c:pt idx="2">
                  <c:v>454.53136466143025</c:v>
                </c:pt>
                <c:pt idx="3">
                  <c:v>197.3079111971584</c:v>
                </c:pt>
                <c:pt idx="4">
                  <c:v>191.19415578422968</c:v>
                </c:pt>
                <c:pt idx="5">
                  <c:v>187.37306499901518</c:v>
                </c:pt>
                <c:pt idx="6">
                  <c:v>181.44857506000287</c:v>
                </c:pt>
                <c:pt idx="7">
                  <c:v>1000</c:v>
                </c:pt>
                <c:pt idx="8">
                  <c:v>379.40281093436795</c:v>
                </c:pt>
                <c:pt idx="9">
                  <c:v>276.57796508249743</c:v>
                </c:pt>
                <c:pt idx="10">
                  <c:v>235.46781584515156</c:v>
                </c:pt>
                <c:pt idx="11">
                  <c:v>235.42579451089091</c:v>
                </c:pt>
                <c:pt idx="12">
                  <c:v>235.42027589075218</c:v>
                </c:pt>
                <c:pt idx="13">
                  <c:v>235.41604519360695</c:v>
                </c:pt>
                <c:pt idx="14">
                  <c:v>1000</c:v>
                </c:pt>
                <c:pt idx="15">
                  <c:v>617.14801051237407</c:v>
                </c:pt>
                <c:pt idx="16">
                  <c:v>220.72119897383615</c:v>
                </c:pt>
                <c:pt idx="17">
                  <c:v>220.04289414608914</c:v>
                </c:pt>
                <c:pt idx="18">
                  <c:v>219.86696031243434</c:v>
                </c:pt>
                <c:pt idx="19">
                  <c:v>219.80554605414977</c:v>
                </c:pt>
                <c:pt idx="20">
                  <c:v>219.80541938046468</c:v>
                </c:pt>
                <c:pt idx="21">
                  <c:v>219.80534722083635</c:v>
                </c:pt>
              </c:numCache>
            </c:numRef>
          </c:yVal>
          <c:smooth val="1"/>
        </c:ser>
        <c:dLbls>
          <c:showLegendKey val="0"/>
          <c:showVal val="0"/>
          <c:showCatName val="0"/>
          <c:showSerName val="0"/>
          <c:showPercent val="0"/>
          <c:showBubbleSize val="0"/>
        </c:dLbls>
        <c:axId val="141526144"/>
        <c:axId val="141528064"/>
      </c:scatterChart>
      <c:valAx>
        <c:axId val="141526144"/>
        <c:scaling>
          <c:orientation val="minMax"/>
        </c:scaling>
        <c:delete val="0"/>
        <c:axPos val="b"/>
        <c:title>
          <c:tx>
            <c:rich>
              <a:bodyPr/>
              <a:lstStyle/>
              <a:p>
                <a:pPr>
                  <a:defRPr sz="1200"/>
                </a:pPr>
                <a:r>
                  <a:rPr lang="en-US" sz="1200" dirty="0" smtClean="0"/>
                  <a:t>Time(</a:t>
                </a:r>
                <a:r>
                  <a:rPr lang="en-US" sz="1200" dirty="0" err="1" smtClean="0"/>
                  <a:t>hr</a:t>
                </a:r>
                <a:r>
                  <a:rPr lang="en-US" sz="1200" dirty="0" smtClean="0"/>
                  <a:t>)</a:t>
                </a:r>
                <a:endParaRPr lang="en-US" sz="1200" dirty="0"/>
              </a:p>
            </c:rich>
          </c:tx>
          <c:overlay val="0"/>
        </c:title>
        <c:numFmt formatCode="General" sourceLinked="1"/>
        <c:majorTickMark val="out"/>
        <c:minorTickMark val="none"/>
        <c:tickLblPos val="nextTo"/>
        <c:crossAx val="141528064"/>
        <c:crosses val="autoZero"/>
        <c:crossBetween val="midCat"/>
      </c:valAx>
      <c:valAx>
        <c:axId val="141528064"/>
        <c:scaling>
          <c:orientation val="minMax"/>
        </c:scaling>
        <c:delete val="0"/>
        <c:axPos val="l"/>
        <c:majorGridlines/>
        <c:title>
          <c:tx>
            <c:rich>
              <a:bodyPr rot="-5400000" vert="horz"/>
              <a:lstStyle/>
              <a:p>
                <a:pPr>
                  <a:defRPr/>
                </a:pPr>
                <a:r>
                  <a:rPr lang="en-US" dirty="0" smtClean="0"/>
                  <a:t>COD(mg/l_</a:t>
                </a:r>
                <a:endParaRPr lang="en-US" dirty="0"/>
              </a:p>
            </c:rich>
          </c:tx>
          <c:overlay val="0"/>
        </c:title>
        <c:numFmt formatCode="General" sourceLinked="1"/>
        <c:majorTickMark val="out"/>
        <c:minorTickMark val="none"/>
        <c:tickLblPos val="nextTo"/>
        <c:crossAx val="141526144"/>
        <c:crosses val="autoZero"/>
        <c:crossBetween val="midCat"/>
      </c:valAx>
    </c:plotArea>
    <c:legend>
      <c:legendPos val="r"/>
      <c:legendEntry>
        <c:idx val="0"/>
        <c:delete val="1"/>
      </c:legendEntry>
      <c:layout>
        <c:manualLayout>
          <c:xMode val="edge"/>
          <c:yMode val="edge"/>
          <c:x val="0.8309420895885179"/>
          <c:y val="0.30659082692523559"/>
          <c:w val="0.16628279975608407"/>
          <c:h val="0.42974515524615214"/>
        </c:manualLayout>
      </c:layout>
      <c:overlay val="0"/>
    </c:legend>
    <c:plotVisOnly val="1"/>
    <c:dispBlanksAs val="gap"/>
    <c:showDLblsOverMax val="0"/>
  </c:chart>
  <c:spPr>
    <a:solidFill>
      <a:schemeClr val="lt1"/>
    </a:solidFill>
    <a:ln w="25400" cap="flat" cmpd="sng" algn="ctr">
      <a:solidFill>
        <a:schemeClr val="accent4"/>
      </a:solidFill>
      <a:prstDash val="solid"/>
    </a:ln>
    <a:effectLst/>
  </c:spPr>
  <c:txPr>
    <a:bodyPr/>
    <a:lstStyle/>
    <a:p>
      <a:pPr>
        <a:defRPr sz="1100" b="1">
          <a:solidFill>
            <a:schemeClr val="dk1"/>
          </a:solidFill>
          <a:latin typeface="Times New Roman" pitchFamily="18" charset="0"/>
          <a:ea typeface="+mn-ea"/>
          <a:cs typeface="Times New Roman" pitchFamily="18" charset="0"/>
        </a:defRPr>
      </a:pPr>
      <a:endParaRPr lang="ar-SA"/>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r">
              <a:defRPr>
                <a:latin typeface="Times New Roman" pitchFamily="18" charset="0"/>
                <a:cs typeface="Times New Roman" pitchFamily="18" charset="0"/>
              </a:defRPr>
            </a:pPr>
            <a:r>
              <a:rPr lang="en-US" dirty="0">
                <a:latin typeface="Times New Roman" pitchFamily="18" charset="0"/>
                <a:cs typeface="Times New Roman" pitchFamily="18" charset="0"/>
              </a:rPr>
              <a:t>surveyed olive mill locations</a:t>
            </a:r>
          </a:p>
        </c:rich>
      </c:tx>
      <c:layout>
        <c:manualLayout>
          <c:xMode val="edge"/>
          <c:yMode val="edge"/>
          <c:x val="0.18848622047244096"/>
          <c:y val="2.7777777777777776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9166752478849303E-2"/>
          <c:y val="0.26469147724458969"/>
          <c:w val="0.98083324752115075"/>
          <c:h val="0.6979116525528648"/>
        </c:manualLayout>
      </c:layout>
      <c:pie3DChart>
        <c:varyColors val="1"/>
        <c:ser>
          <c:idx val="0"/>
          <c:order val="0"/>
          <c:spPr>
            <a:ln>
              <a:solidFill>
                <a:schemeClr val="accent5">
                  <a:lumMod val="60000"/>
                  <a:lumOff val="40000"/>
                </a:schemeClr>
              </a:solidFill>
            </a:ln>
          </c:spPr>
          <c:explosion val="31"/>
          <c:dPt>
            <c:idx val="0"/>
            <c:bubble3D val="0"/>
            <c:spPr>
              <a:solidFill>
                <a:srgbClr val="92D050"/>
              </a:solidFill>
              <a:ln>
                <a:solidFill>
                  <a:schemeClr val="accent5">
                    <a:lumMod val="60000"/>
                    <a:lumOff val="40000"/>
                  </a:schemeClr>
                </a:solidFill>
              </a:ln>
            </c:spPr>
          </c:dPt>
          <c:dPt>
            <c:idx val="1"/>
            <c:bubble3D val="0"/>
            <c:spPr>
              <a:solidFill>
                <a:srgbClr val="00B0F0"/>
              </a:solidFill>
              <a:ln>
                <a:solidFill>
                  <a:schemeClr val="accent5">
                    <a:lumMod val="60000"/>
                    <a:lumOff val="40000"/>
                  </a:schemeClr>
                </a:solidFill>
              </a:ln>
            </c:spPr>
          </c:dPt>
          <c:dLbls>
            <c:txPr>
              <a:bodyPr/>
              <a:lstStyle/>
              <a:p>
                <a:pPr>
                  <a:defRPr sz="1400" b="1"/>
                </a:pPr>
                <a:endParaRPr lang="ar-SA"/>
              </a:p>
            </c:txPr>
            <c:showLegendKey val="0"/>
            <c:showVal val="0"/>
            <c:showCatName val="0"/>
            <c:showSerName val="0"/>
            <c:showPercent val="1"/>
            <c:showBubbleSize val="0"/>
            <c:showLeaderLines val="1"/>
          </c:dLbls>
          <c:cat>
            <c:strRef>
              <c:f>ورقة2!$B$4:$C$4</c:f>
              <c:strCache>
                <c:ptCount val="2"/>
                <c:pt idx="0">
                  <c:v>olive mill located in urban areas</c:v>
                </c:pt>
                <c:pt idx="1">
                  <c:v>olive mill located in rural areas</c:v>
                </c:pt>
              </c:strCache>
            </c:strRef>
          </c:cat>
          <c:val>
            <c:numRef>
              <c:f>ورقة2!$B$5:$C$5</c:f>
              <c:numCache>
                <c:formatCode>General</c:formatCode>
                <c:ptCount val="2"/>
                <c:pt idx="0">
                  <c:v>11</c:v>
                </c:pt>
                <c:pt idx="1">
                  <c:v>89</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5.0823855695912599E-2"/>
          <c:y val="0.12851199850018746"/>
          <c:w val="0.89835228860817484"/>
          <c:h val="0.12876884139482564"/>
        </c:manualLayout>
      </c:layout>
      <c:overlay val="0"/>
      <c:txPr>
        <a:bodyPr/>
        <a:lstStyle/>
        <a:p>
          <a:pPr>
            <a:defRPr sz="1200" b="1">
              <a:latin typeface="Times New Roman" pitchFamily="18" charset="0"/>
              <a:cs typeface="Times New Roman" pitchFamily="18" charset="0"/>
            </a:defRPr>
          </a:pPr>
          <a:endParaRPr lang="ar-SA"/>
        </a:p>
      </c:txPr>
    </c:legend>
    <c:plotVisOnly val="1"/>
    <c:dispBlanksAs val="gap"/>
    <c:showDLblsOverMax val="0"/>
  </c:chart>
  <c:spPr>
    <a:gradFill rotWithShape="1">
      <a:gsLst>
        <a:gs pos="0">
          <a:schemeClr val="accent5">
            <a:tint val="70000"/>
            <a:satMod val="130000"/>
          </a:schemeClr>
        </a:gs>
        <a:gs pos="43000">
          <a:schemeClr val="accent5">
            <a:tint val="44000"/>
            <a:satMod val="165000"/>
          </a:schemeClr>
        </a:gs>
        <a:gs pos="93000">
          <a:schemeClr val="accent5">
            <a:tint val="15000"/>
            <a:satMod val="165000"/>
          </a:schemeClr>
        </a:gs>
        <a:gs pos="100000">
          <a:schemeClr val="accent5">
            <a:tint val="5000"/>
            <a:satMod val="250000"/>
          </a:schemeClr>
        </a:gs>
      </a:gsLst>
      <a:path path="circle">
        <a:fillToRect l="50000" t="130000" r="50000" b="-30000"/>
      </a:path>
    </a:gradFill>
    <a:ln w="9525" cap="flat" cmpd="sng" algn="ctr">
      <a:solidFill>
        <a:schemeClr val="accent5">
          <a:shade val="50000"/>
          <a:satMod val="103000"/>
        </a:schemeClr>
      </a:solidFill>
      <a:prstDash val="solid"/>
    </a:ln>
    <a:effectLst>
      <a:outerShdw blurRad="57150" dist="38100" dir="5400000" algn="ctr" rotWithShape="0">
        <a:schemeClr val="accent5">
          <a:shade val="9000"/>
          <a:alpha val="48000"/>
          <a:satMod val="105000"/>
        </a:schemeClr>
      </a:outerShdw>
    </a:effectLst>
  </c:spPr>
  <c:txPr>
    <a:bodyPr/>
    <a:lstStyle/>
    <a:p>
      <a:pPr>
        <a:defRPr>
          <a:solidFill>
            <a:schemeClr val="dk1"/>
          </a:solidFill>
          <a:latin typeface="+mn-lt"/>
          <a:ea typeface="+mn-ea"/>
          <a:cs typeface="+mn-cs"/>
        </a:defRPr>
      </a:pPr>
      <a:endParaRPr lang="ar-SA"/>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Times New Roman" pitchFamily="18" charset="0"/>
                <a:cs typeface="Times New Roman" pitchFamily="18" charset="0"/>
              </a:defRPr>
            </a:pPr>
            <a:r>
              <a:rPr lang="en-US" sz="2000">
                <a:latin typeface="Times New Roman" pitchFamily="18" charset="0"/>
                <a:cs typeface="Times New Roman" pitchFamily="18" charset="0"/>
              </a:rPr>
              <a:t>olive mill waste disposal method</a:t>
            </a:r>
          </a:p>
        </c:rich>
      </c:tx>
      <c:layout>
        <c:manualLayout>
          <c:xMode val="edge"/>
          <c:yMode val="edge"/>
          <c:x val="0.12638677001312337"/>
          <c:y val="3.773584905660377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8629032258064516E-2"/>
          <c:y val="0.28636079143953158"/>
          <c:w val="0.87768817204301075"/>
          <c:h val="0.69468735525706349"/>
        </c:manualLayout>
      </c:layout>
      <c:pie3DChart>
        <c:varyColors val="1"/>
        <c:ser>
          <c:idx val="0"/>
          <c:order val="0"/>
          <c:explosion val="25"/>
          <c:dPt>
            <c:idx val="0"/>
            <c:bubble3D val="0"/>
            <c:spPr>
              <a:solidFill>
                <a:schemeClr val="accent5">
                  <a:lumMod val="75000"/>
                </a:schemeClr>
              </a:solidFill>
              <a:ln>
                <a:solidFill>
                  <a:schemeClr val="tx2">
                    <a:lumMod val="40000"/>
                    <a:lumOff val="60000"/>
                  </a:schemeClr>
                </a:solidFill>
              </a:ln>
            </c:spPr>
          </c:dPt>
          <c:dPt>
            <c:idx val="1"/>
            <c:bubble3D val="0"/>
            <c:spPr>
              <a:solidFill>
                <a:srgbClr val="00B050"/>
              </a:solidFill>
            </c:spPr>
          </c:dPt>
          <c:dLbls>
            <c:txPr>
              <a:bodyPr/>
              <a:lstStyle/>
              <a:p>
                <a:pPr>
                  <a:defRPr sz="1600" b="1"/>
                </a:pPr>
                <a:endParaRPr lang="ar-SA"/>
              </a:p>
            </c:txPr>
            <c:showLegendKey val="0"/>
            <c:showVal val="0"/>
            <c:showCatName val="0"/>
            <c:showSerName val="0"/>
            <c:showPercent val="1"/>
            <c:showBubbleSize val="0"/>
            <c:showLeaderLines val="1"/>
          </c:dLbls>
          <c:cat>
            <c:strRef>
              <c:f>ورقة2!$B$10:$C$10</c:f>
              <c:strCache>
                <c:ptCount val="2"/>
                <c:pt idx="0">
                  <c:v>tight cesspits</c:v>
                </c:pt>
                <c:pt idx="1">
                  <c:v>sewer system</c:v>
                </c:pt>
              </c:strCache>
            </c:strRef>
          </c:cat>
          <c:val>
            <c:numRef>
              <c:f>ورقة2!$B$11:$C$11</c:f>
              <c:numCache>
                <c:formatCode>General</c:formatCode>
                <c:ptCount val="2"/>
                <c:pt idx="0">
                  <c:v>83</c:v>
                </c:pt>
                <c:pt idx="1">
                  <c:v>17</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0.20538819744306155"/>
          <c:y val="0.11850974157076519"/>
          <c:w val="0.58922339344678687"/>
          <c:h val="0.11330102967898244"/>
        </c:manualLayout>
      </c:layout>
      <c:overlay val="0"/>
      <c:txPr>
        <a:bodyPr/>
        <a:lstStyle/>
        <a:p>
          <a:pPr>
            <a:defRPr sz="1400" b="1">
              <a:latin typeface="Times New Roman" pitchFamily="18" charset="0"/>
              <a:cs typeface="Times New Roman" pitchFamily="18" charset="0"/>
            </a:defRPr>
          </a:pPr>
          <a:endParaRPr lang="ar-SA"/>
        </a:p>
      </c:txPr>
    </c:legend>
    <c:plotVisOnly val="1"/>
    <c:dispBlanksAs val="gap"/>
    <c:showDLblsOverMax val="0"/>
  </c:chart>
  <c:spPr>
    <a:gradFill rotWithShape="1">
      <a:gsLst>
        <a:gs pos="0">
          <a:schemeClr val="accent5">
            <a:tint val="70000"/>
            <a:satMod val="130000"/>
          </a:schemeClr>
        </a:gs>
        <a:gs pos="43000">
          <a:schemeClr val="accent5">
            <a:tint val="44000"/>
            <a:satMod val="165000"/>
          </a:schemeClr>
        </a:gs>
        <a:gs pos="93000">
          <a:schemeClr val="accent5">
            <a:tint val="15000"/>
            <a:satMod val="165000"/>
          </a:schemeClr>
        </a:gs>
        <a:gs pos="100000">
          <a:schemeClr val="accent5">
            <a:tint val="5000"/>
            <a:satMod val="250000"/>
          </a:schemeClr>
        </a:gs>
      </a:gsLst>
      <a:path path="circle">
        <a:fillToRect l="50000" t="130000" r="50000" b="-30000"/>
      </a:path>
    </a:gradFill>
    <a:ln w="9525" cap="flat" cmpd="sng" algn="ctr">
      <a:solidFill>
        <a:schemeClr val="accent5">
          <a:shade val="50000"/>
          <a:satMod val="103000"/>
        </a:schemeClr>
      </a:solidFill>
      <a:prstDash val="solid"/>
    </a:ln>
    <a:effectLst>
      <a:outerShdw blurRad="57150" dist="38100" dir="5400000" algn="ctr" rotWithShape="0">
        <a:schemeClr val="accent5">
          <a:shade val="9000"/>
          <a:alpha val="48000"/>
          <a:satMod val="105000"/>
        </a:schemeClr>
      </a:outerShdw>
    </a:effectLst>
  </c:spPr>
  <c:txPr>
    <a:bodyPr/>
    <a:lstStyle/>
    <a:p>
      <a:pPr>
        <a:defRPr>
          <a:solidFill>
            <a:schemeClr val="dk1"/>
          </a:solidFill>
          <a:latin typeface="+mn-lt"/>
          <a:ea typeface="+mn-ea"/>
          <a:cs typeface="+mn-cs"/>
        </a:defRPr>
      </a:pPr>
      <a:endParaRPr lang="ar-SA"/>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The concentration of COD for various region </a:t>
            </a:r>
          </a:p>
        </c:rich>
      </c:tx>
      <c:layout/>
      <c:overlay val="0"/>
    </c:title>
    <c:autoTitleDeleted val="0"/>
    <c:plotArea>
      <c:layout/>
      <c:barChart>
        <c:barDir val="col"/>
        <c:grouping val="clustered"/>
        <c:varyColors val="0"/>
        <c:ser>
          <c:idx val="0"/>
          <c:order val="0"/>
          <c:invertIfNegative val="0"/>
          <c:cat>
            <c:strRef>
              <c:f>ورقة1!$B$1:$B$6</c:f>
              <c:strCache>
                <c:ptCount val="6"/>
                <c:pt idx="0">
                  <c:v>Beitrema</c:v>
                </c:pt>
                <c:pt idx="1">
                  <c:v>Deristea</c:v>
                </c:pt>
                <c:pt idx="2">
                  <c:v>Ellar</c:v>
                </c:pt>
                <c:pt idx="3">
                  <c:v>Salfeet1</c:v>
                </c:pt>
                <c:pt idx="4">
                  <c:v>Salfeet 2</c:v>
                </c:pt>
                <c:pt idx="5">
                  <c:v>Nablus-</c:v>
                </c:pt>
              </c:strCache>
            </c:strRef>
          </c:cat>
          <c:val>
            <c:numRef>
              <c:f>ورقة1!$C$1:$C$6</c:f>
              <c:numCache>
                <c:formatCode>General</c:formatCode>
                <c:ptCount val="6"/>
                <c:pt idx="0">
                  <c:v>193750</c:v>
                </c:pt>
                <c:pt idx="1">
                  <c:v>188691</c:v>
                </c:pt>
                <c:pt idx="2">
                  <c:v>131361</c:v>
                </c:pt>
                <c:pt idx="3">
                  <c:v>199984</c:v>
                </c:pt>
                <c:pt idx="4">
                  <c:v>152559</c:v>
                </c:pt>
                <c:pt idx="5">
                  <c:v>141672</c:v>
                </c:pt>
              </c:numCache>
            </c:numRef>
          </c:val>
        </c:ser>
        <c:dLbls>
          <c:showLegendKey val="0"/>
          <c:showVal val="0"/>
          <c:showCatName val="0"/>
          <c:showSerName val="0"/>
          <c:showPercent val="0"/>
          <c:showBubbleSize val="0"/>
        </c:dLbls>
        <c:gapWidth val="150"/>
        <c:axId val="162095872"/>
        <c:axId val="162097792"/>
      </c:barChart>
      <c:catAx>
        <c:axId val="162095872"/>
        <c:scaling>
          <c:orientation val="minMax"/>
        </c:scaling>
        <c:delete val="0"/>
        <c:axPos val="b"/>
        <c:title>
          <c:tx>
            <c:rich>
              <a:bodyPr/>
              <a:lstStyle/>
              <a:p>
                <a:pPr>
                  <a:defRPr/>
                </a:pPr>
                <a:r>
                  <a:rPr lang="en-US"/>
                  <a:t>Study region</a:t>
                </a:r>
              </a:p>
            </c:rich>
          </c:tx>
          <c:layout/>
          <c:overlay val="0"/>
        </c:title>
        <c:majorTickMark val="none"/>
        <c:minorTickMark val="none"/>
        <c:tickLblPos val="nextTo"/>
        <c:crossAx val="162097792"/>
        <c:crosses val="autoZero"/>
        <c:auto val="1"/>
        <c:lblAlgn val="ctr"/>
        <c:lblOffset val="100"/>
        <c:noMultiLvlLbl val="0"/>
      </c:catAx>
      <c:valAx>
        <c:axId val="162097792"/>
        <c:scaling>
          <c:orientation val="minMax"/>
        </c:scaling>
        <c:delete val="0"/>
        <c:axPos val="l"/>
        <c:majorGridlines/>
        <c:title>
          <c:tx>
            <c:rich>
              <a:bodyPr/>
              <a:lstStyle/>
              <a:p>
                <a:pPr>
                  <a:defRPr/>
                </a:pPr>
                <a:r>
                  <a:rPr lang="en-US"/>
                  <a:t>COD(mg/l)</a:t>
                </a:r>
                <a:endParaRPr lang="ar-SA"/>
              </a:p>
            </c:rich>
          </c:tx>
          <c:layout/>
          <c:overlay val="0"/>
        </c:title>
        <c:numFmt formatCode="General" sourceLinked="1"/>
        <c:majorTickMark val="out"/>
        <c:minorTickMark val="none"/>
        <c:tickLblPos val="nextTo"/>
        <c:crossAx val="162095872"/>
        <c:crosses val="autoZero"/>
        <c:crossBetween val="between"/>
      </c:valAx>
    </c:plotArea>
    <c:plotVisOnly val="1"/>
    <c:dispBlanksAs val="gap"/>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ar-SA"/>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The values of total nitrogen for various region</a:t>
            </a:r>
            <a:endParaRPr lang="ar-SA"/>
          </a:p>
        </c:rich>
      </c:tx>
      <c:layout/>
      <c:overlay val="0"/>
    </c:title>
    <c:autoTitleDeleted val="0"/>
    <c:plotArea>
      <c:layout/>
      <c:barChart>
        <c:barDir val="col"/>
        <c:grouping val="clustered"/>
        <c:varyColors val="0"/>
        <c:ser>
          <c:idx val="0"/>
          <c:order val="0"/>
          <c:invertIfNegative val="0"/>
          <c:cat>
            <c:strRef>
              <c:f>ورقة1!$B$10:$B$15</c:f>
              <c:strCache>
                <c:ptCount val="6"/>
                <c:pt idx="0">
                  <c:v>Beitrema</c:v>
                </c:pt>
                <c:pt idx="1">
                  <c:v>Deristea</c:v>
                </c:pt>
                <c:pt idx="2">
                  <c:v>Ellar</c:v>
                </c:pt>
                <c:pt idx="3">
                  <c:v>Salfeet1</c:v>
                </c:pt>
                <c:pt idx="4">
                  <c:v>Salfeet 2</c:v>
                </c:pt>
                <c:pt idx="5">
                  <c:v>Nablus-</c:v>
                </c:pt>
              </c:strCache>
            </c:strRef>
          </c:cat>
          <c:val>
            <c:numRef>
              <c:f>ورقة1!$C$10:$C$15</c:f>
              <c:numCache>
                <c:formatCode>General</c:formatCode>
                <c:ptCount val="6"/>
                <c:pt idx="0">
                  <c:v>2322</c:v>
                </c:pt>
                <c:pt idx="1">
                  <c:v>1186</c:v>
                </c:pt>
                <c:pt idx="2">
                  <c:v>2232</c:v>
                </c:pt>
                <c:pt idx="3">
                  <c:v>2614</c:v>
                </c:pt>
                <c:pt idx="4">
                  <c:v>2428</c:v>
                </c:pt>
                <c:pt idx="5">
                  <c:v>2607</c:v>
                </c:pt>
              </c:numCache>
            </c:numRef>
          </c:val>
        </c:ser>
        <c:dLbls>
          <c:showLegendKey val="0"/>
          <c:showVal val="0"/>
          <c:showCatName val="0"/>
          <c:showSerName val="0"/>
          <c:showPercent val="0"/>
          <c:showBubbleSize val="0"/>
        </c:dLbls>
        <c:gapWidth val="150"/>
        <c:axId val="162105984"/>
        <c:axId val="166425344"/>
      </c:barChart>
      <c:catAx>
        <c:axId val="162105984"/>
        <c:scaling>
          <c:orientation val="minMax"/>
        </c:scaling>
        <c:delete val="0"/>
        <c:axPos val="b"/>
        <c:title>
          <c:tx>
            <c:rich>
              <a:bodyPr/>
              <a:lstStyle/>
              <a:p>
                <a:pPr>
                  <a:defRPr sz="1200"/>
                </a:pPr>
                <a:r>
                  <a:rPr lang="en-US" sz="1200"/>
                  <a:t>Region</a:t>
                </a:r>
                <a:endParaRPr lang="ar-SA" sz="1200"/>
              </a:p>
            </c:rich>
          </c:tx>
          <c:layout/>
          <c:overlay val="0"/>
        </c:title>
        <c:majorTickMark val="none"/>
        <c:minorTickMark val="none"/>
        <c:tickLblPos val="nextTo"/>
        <c:crossAx val="166425344"/>
        <c:crosses val="autoZero"/>
        <c:auto val="1"/>
        <c:lblAlgn val="ctr"/>
        <c:lblOffset val="100"/>
        <c:noMultiLvlLbl val="0"/>
      </c:catAx>
      <c:valAx>
        <c:axId val="166425344"/>
        <c:scaling>
          <c:orientation val="minMax"/>
        </c:scaling>
        <c:delete val="0"/>
        <c:axPos val="l"/>
        <c:majorGridlines/>
        <c:title>
          <c:tx>
            <c:rich>
              <a:bodyPr/>
              <a:lstStyle/>
              <a:p>
                <a:pPr>
                  <a:defRPr sz="1200"/>
                </a:pPr>
                <a:r>
                  <a:rPr lang="en-US" sz="1200"/>
                  <a:t>Total Nitrogen(mg/l)</a:t>
                </a:r>
                <a:endParaRPr lang="ar-SA" sz="1200"/>
              </a:p>
            </c:rich>
          </c:tx>
          <c:layout/>
          <c:overlay val="0"/>
        </c:title>
        <c:numFmt formatCode="General" sourceLinked="1"/>
        <c:majorTickMark val="out"/>
        <c:minorTickMark val="none"/>
        <c:tickLblPos val="nextTo"/>
        <c:crossAx val="162105984"/>
        <c:crosses val="autoZero"/>
        <c:crossBetween val="between"/>
      </c:valAx>
    </c:plotArea>
    <c:plotVisOnly val="1"/>
    <c:dispBlanksAs val="gap"/>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ar-SA"/>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The</a:t>
            </a:r>
            <a:r>
              <a:rPr lang="en-US" baseline="0"/>
              <a:t> values of Fat Oil and Grease for various region </a:t>
            </a:r>
            <a:endParaRPr lang="ar-SA"/>
          </a:p>
        </c:rich>
      </c:tx>
      <c:layout>
        <c:manualLayout>
          <c:xMode val="edge"/>
          <c:yMode val="edge"/>
          <c:x val="0.1908990652484229"/>
          <c:y val="0"/>
        </c:manualLayout>
      </c:layout>
      <c:overlay val="0"/>
    </c:title>
    <c:autoTitleDeleted val="0"/>
    <c:plotArea>
      <c:layout/>
      <c:barChart>
        <c:barDir val="col"/>
        <c:grouping val="clustered"/>
        <c:varyColors val="0"/>
        <c:ser>
          <c:idx val="0"/>
          <c:order val="0"/>
          <c:spPr>
            <a:solidFill>
              <a:schemeClr val="accent1">
                <a:lumMod val="60000"/>
                <a:lumOff val="40000"/>
              </a:schemeClr>
            </a:solidFill>
          </c:spPr>
          <c:invertIfNegative val="0"/>
          <c:cat>
            <c:strRef>
              <c:f>ورقة1!$P$12:$P$17</c:f>
              <c:strCache>
                <c:ptCount val="6"/>
                <c:pt idx="0">
                  <c:v>Beitrema</c:v>
                </c:pt>
                <c:pt idx="1">
                  <c:v>Deristea</c:v>
                </c:pt>
                <c:pt idx="2">
                  <c:v>Ellar</c:v>
                </c:pt>
                <c:pt idx="3">
                  <c:v>Salfeet1</c:v>
                </c:pt>
                <c:pt idx="4">
                  <c:v>Salfeet 2</c:v>
                </c:pt>
                <c:pt idx="5">
                  <c:v>Nablus-</c:v>
                </c:pt>
              </c:strCache>
            </c:strRef>
          </c:cat>
          <c:val>
            <c:numRef>
              <c:f>ورقة1!$Q$12:$Q$17</c:f>
              <c:numCache>
                <c:formatCode>General</c:formatCode>
                <c:ptCount val="6"/>
                <c:pt idx="0">
                  <c:v>13863</c:v>
                </c:pt>
                <c:pt idx="1">
                  <c:v>7810</c:v>
                </c:pt>
                <c:pt idx="2">
                  <c:v>79250</c:v>
                </c:pt>
                <c:pt idx="3">
                  <c:v>31500</c:v>
                </c:pt>
                <c:pt idx="4">
                  <c:v>23250</c:v>
                </c:pt>
                <c:pt idx="5">
                  <c:v>24250</c:v>
                </c:pt>
              </c:numCache>
            </c:numRef>
          </c:val>
        </c:ser>
        <c:dLbls>
          <c:showLegendKey val="0"/>
          <c:showVal val="0"/>
          <c:showCatName val="0"/>
          <c:showSerName val="0"/>
          <c:showPercent val="0"/>
          <c:showBubbleSize val="0"/>
        </c:dLbls>
        <c:gapWidth val="150"/>
        <c:axId val="169649664"/>
        <c:axId val="169651584"/>
      </c:barChart>
      <c:catAx>
        <c:axId val="169649664"/>
        <c:scaling>
          <c:orientation val="minMax"/>
        </c:scaling>
        <c:delete val="0"/>
        <c:axPos val="b"/>
        <c:title>
          <c:tx>
            <c:rich>
              <a:bodyPr/>
              <a:lstStyle/>
              <a:p>
                <a:pPr>
                  <a:defRPr/>
                </a:pPr>
                <a:r>
                  <a:rPr lang="en-US"/>
                  <a:t>Region</a:t>
                </a:r>
                <a:endParaRPr lang="ar-SA"/>
              </a:p>
            </c:rich>
          </c:tx>
          <c:overlay val="0"/>
        </c:title>
        <c:majorTickMark val="none"/>
        <c:minorTickMark val="none"/>
        <c:tickLblPos val="nextTo"/>
        <c:crossAx val="169651584"/>
        <c:crosses val="autoZero"/>
        <c:auto val="1"/>
        <c:lblAlgn val="ctr"/>
        <c:lblOffset val="100"/>
        <c:noMultiLvlLbl val="0"/>
      </c:catAx>
      <c:valAx>
        <c:axId val="169651584"/>
        <c:scaling>
          <c:orientation val="minMax"/>
        </c:scaling>
        <c:delete val="0"/>
        <c:axPos val="l"/>
        <c:majorGridlines/>
        <c:title>
          <c:tx>
            <c:rich>
              <a:bodyPr/>
              <a:lstStyle/>
              <a:p>
                <a:pPr>
                  <a:defRPr/>
                </a:pPr>
                <a:r>
                  <a:rPr lang="en-US"/>
                  <a:t>Fat Oil and Grease</a:t>
                </a:r>
                <a:endParaRPr lang="ar-SA"/>
              </a:p>
            </c:rich>
          </c:tx>
          <c:overlay val="0"/>
        </c:title>
        <c:numFmt formatCode="General" sourceLinked="1"/>
        <c:majorTickMark val="out"/>
        <c:minorTickMark val="none"/>
        <c:tickLblPos val="nextTo"/>
        <c:crossAx val="16964966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The values</a:t>
            </a:r>
            <a:r>
              <a:rPr lang="en-US" baseline="0"/>
              <a:t> of Total dissolved solid for various region</a:t>
            </a:r>
            <a:endParaRPr lang="ar-SA"/>
          </a:p>
        </c:rich>
      </c:tx>
      <c:layout>
        <c:manualLayout>
          <c:xMode val="edge"/>
          <c:yMode val="edge"/>
          <c:x val="0.12591666666666668"/>
          <c:y val="1.8518518518518517E-2"/>
        </c:manualLayout>
      </c:layout>
      <c:overlay val="0"/>
    </c:title>
    <c:autoTitleDeleted val="0"/>
    <c:plotArea>
      <c:layout/>
      <c:barChart>
        <c:barDir val="col"/>
        <c:grouping val="clustered"/>
        <c:varyColors val="0"/>
        <c:ser>
          <c:idx val="0"/>
          <c:order val="0"/>
          <c:spPr>
            <a:ln>
              <a:solidFill>
                <a:schemeClr val="accent5">
                  <a:lumMod val="75000"/>
                </a:schemeClr>
              </a:solidFill>
            </a:ln>
          </c:spPr>
          <c:invertIfNegative val="0"/>
          <c:cat>
            <c:strRef>
              <c:f>ورقة1!$P$20:$P$25</c:f>
              <c:strCache>
                <c:ptCount val="6"/>
                <c:pt idx="0">
                  <c:v>Beitrema</c:v>
                </c:pt>
                <c:pt idx="1">
                  <c:v>Deristea</c:v>
                </c:pt>
                <c:pt idx="2">
                  <c:v>Ellar</c:v>
                </c:pt>
                <c:pt idx="3">
                  <c:v>Salfeet1</c:v>
                </c:pt>
                <c:pt idx="4">
                  <c:v>Salfeet 2</c:v>
                </c:pt>
                <c:pt idx="5">
                  <c:v>Nablus-</c:v>
                </c:pt>
              </c:strCache>
            </c:strRef>
          </c:cat>
          <c:val>
            <c:numRef>
              <c:f>ورقة1!$Q$20:$Q$25</c:f>
              <c:numCache>
                <c:formatCode>General</c:formatCode>
                <c:ptCount val="6"/>
                <c:pt idx="0">
                  <c:v>88625</c:v>
                </c:pt>
                <c:pt idx="1">
                  <c:v>47000</c:v>
                </c:pt>
                <c:pt idx="2">
                  <c:v>5300</c:v>
                </c:pt>
                <c:pt idx="3">
                  <c:v>10358</c:v>
                </c:pt>
                <c:pt idx="4">
                  <c:v>10770</c:v>
                </c:pt>
                <c:pt idx="5">
                  <c:v>21338</c:v>
                </c:pt>
              </c:numCache>
            </c:numRef>
          </c:val>
        </c:ser>
        <c:dLbls>
          <c:showLegendKey val="0"/>
          <c:showVal val="0"/>
          <c:showCatName val="0"/>
          <c:showSerName val="0"/>
          <c:showPercent val="0"/>
          <c:showBubbleSize val="0"/>
        </c:dLbls>
        <c:gapWidth val="150"/>
        <c:axId val="169663872"/>
        <c:axId val="169813504"/>
      </c:barChart>
      <c:catAx>
        <c:axId val="169663872"/>
        <c:scaling>
          <c:orientation val="minMax"/>
        </c:scaling>
        <c:delete val="0"/>
        <c:axPos val="b"/>
        <c:title>
          <c:tx>
            <c:rich>
              <a:bodyPr/>
              <a:lstStyle/>
              <a:p>
                <a:pPr>
                  <a:defRPr/>
                </a:pPr>
                <a:r>
                  <a:rPr lang="en-US"/>
                  <a:t>Region</a:t>
                </a:r>
                <a:endParaRPr lang="ar-SA"/>
              </a:p>
            </c:rich>
          </c:tx>
          <c:overlay val="0"/>
        </c:title>
        <c:majorTickMark val="none"/>
        <c:minorTickMark val="none"/>
        <c:tickLblPos val="nextTo"/>
        <c:crossAx val="169813504"/>
        <c:crosses val="autoZero"/>
        <c:auto val="1"/>
        <c:lblAlgn val="ctr"/>
        <c:lblOffset val="100"/>
        <c:noMultiLvlLbl val="0"/>
      </c:catAx>
      <c:valAx>
        <c:axId val="169813504"/>
        <c:scaling>
          <c:orientation val="minMax"/>
        </c:scaling>
        <c:delete val="0"/>
        <c:axPos val="l"/>
        <c:majorGridlines/>
        <c:title>
          <c:tx>
            <c:rich>
              <a:bodyPr/>
              <a:lstStyle/>
              <a:p>
                <a:pPr>
                  <a:defRPr/>
                </a:pPr>
                <a:r>
                  <a:rPr lang="en-US"/>
                  <a:t>Total suspended solid(mg/l)</a:t>
                </a:r>
                <a:endParaRPr lang="ar-SA"/>
              </a:p>
            </c:rich>
          </c:tx>
          <c:overlay val="0"/>
        </c:title>
        <c:numFmt formatCode="General" sourceLinked="1"/>
        <c:majorTickMark val="out"/>
        <c:minorTickMark val="none"/>
        <c:tickLblPos val="nextTo"/>
        <c:crossAx val="169663872"/>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The values of Total</a:t>
            </a:r>
            <a:r>
              <a:rPr lang="en-US" baseline="0"/>
              <a:t> suspended solid for various region</a:t>
            </a:r>
            <a:endParaRPr lang="ar-SA"/>
          </a:p>
        </c:rich>
      </c:tx>
      <c:overlay val="0"/>
    </c:title>
    <c:autoTitleDeleted val="0"/>
    <c:plotArea>
      <c:layout/>
      <c:barChart>
        <c:barDir val="col"/>
        <c:grouping val="clustered"/>
        <c:varyColors val="0"/>
        <c:ser>
          <c:idx val="0"/>
          <c:order val="0"/>
          <c:spPr>
            <a:solidFill>
              <a:srgbClr val="92D050"/>
            </a:solidFill>
          </c:spPr>
          <c:invertIfNegative val="0"/>
          <c:cat>
            <c:strRef>
              <c:f>ورقة1!$P$28:$P$33</c:f>
              <c:strCache>
                <c:ptCount val="6"/>
                <c:pt idx="0">
                  <c:v>Beitrema</c:v>
                </c:pt>
                <c:pt idx="1">
                  <c:v>Deristea</c:v>
                </c:pt>
                <c:pt idx="2">
                  <c:v>Ellar</c:v>
                </c:pt>
                <c:pt idx="3">
                  <c:v>Salfeet1</c:v>
                </c:pt>
                <c:pt idx="4">
                  <c:v>Salfeet 2</c:v>
                </c:pt>
                <c:pt idx="5">
                  <c:v>Nablus-</c:v>
                </c:pt>
              </c:strCache>
            </c:strRef>
          </c:cat>
          <c:val>
            <c:numRef>
              <c:f>ورقة1!$Q$28:$Q$33</c:f>
              <c:numCache>
                <c:formatCode>General</c:formatCode>
                <c:ptCount val="6"/>
                <c:pt idx="0">
                  <c:v>28500</c:v>
                </c:pt>
                <c:pt idx="1">
                  <c:v>16200</c:v>
                </c:pt>
                <c:pt idx="2">
                  <c:v>11400</c:v>
                </c:pt>
                <c:pt idx="3">
                  <c:v>35650</c:v>
                </c:pt>
                <c:pt idx="4">
                  <c:v>7650</c:v>
                </c:pt>
                <c:pt idx="5">
                  <c:v>33550</c:v>
                </c:pt>
              </c:numCache>
            </c:numRef>
          </c:val>
        </c:ser>
        <c:dLbls>
          <c:showLegendKey val="0"/>
          <c:showVal val="0"/>
          <c:showCatName val="0"/>
          <c:showSerName val="0"/>
          <c:showPercent val="0"/>
          <c:showBubbleSize val="0"/>
        </c:dLbls>
        <c:gapWidth val="150"/>
        <c:axId val="169858560"/>
        <c:axId val="169860480"/>
      </c:barChart>
      <c:catAx>
        <c:axId val="169858560"/>
        <c:scaling>
          <c:orientation val="minMax"/>
        </c:scaling>
        <c:delete val="0"/>
        <c:axPos val="b"/>
        <c:title>
          <c:tx>
            <c:rich>
              <a:bodyPr/>
              <a:lstStyle/>
              <a:p>
                <a:pPr>
                  <a:defRPr/>
                </a:pPr>
                <a:r>
                  <a:rPr lang="en-US"/>
                  <a:t>Region</a:t>
                </a:r>
                <a:endParaRPr lang="ar-SA"/>
              </a:p>
            </c:rich>
          </c:tx>
          <c:overlay val="0"/>
        </c:title>
        <c:majorTickMark val="none"/>
        <c:minorTickMark val="none"/>
        <c:tickLblPos val="nextTo"/>
        <c:crossAx val="169860480"/>
        <c:crosses val="autoZero"/>
        <c:auto val="1"/>
        <c:lblAlgn val="ctr"/>
        <c:lblOffset val="100"/>
        <c:noMultiLvlLbl val="0"/>
      </c:catAx>
      <c:valAx>
        <c:axId val="169860480"/>
        <c:scaling>
          <c:orientation val="minMax"/>
        </c:scaling>
        <c:delete val="0"/>
        <c:axPos val="l"/>
        <c:majorGridlines/>
        <c:title>
          <c:tx>
            <c:rich>
              <a:bodyPr/>
              <a:lstStyle/>
              <a:p>
                <a:pPr>
                  <a:defRPr/>
                </a:pPr>
                <a:r>
                  <a:rPr lang="en-US"/>
                  <a:t>Total suspended</a:t>
                </a:r>
                <a:r>
                  <a:rPr lang="en-US" baseline="0"/>
                  <a:t> solid (mg/l)</a:t>
                </a:r>
                <a:endParaRPr lang="ar-SA"/>
              </a:p>
            </c:rich>
          </c:tx>
          <c:overlay val="0"/>
        </c:title>
        <c:numFmt formatCode="General" sourceLinked="1"/>
        <c:majorTickMark val="out"/>
        <c:minorTickMark val="none"/>
        <c:tickLblPos val="nextTo"/>
        <c:crossAx val="169858560"/>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a:t>The value of pH for various region</a:t>
            </a:r>
            <a:endParaRPr lang="ar-SA"/>
          </a:p>
        </c:rich>
      </c:tx>
      <c:overlay val="0"/>
    </c:title>
    <c:autoTitleDeleted val="0"/>
    <c:plotArea>
      <c:layout/>
      <c:barChart>
        <c:barDir val="col"/>
        <c:grouping val="clustered"/>
        <c:varyColors val="0"/>
        <c:ser>
          <c:idx val="0"/>
          <c:order val="0"/>
          <c:spPr>
            <a:solidFill>
              <a:srgbClr val="00B050"/>
            </a:solidFill>
          </c:spPr>
          <c:invertIfNegative val="0"/>
          <c:cat>
            <c:strRef>
              <c:f>ورقة1!$P$3:$P$8</c:f>
              <c:strCache>
                <c:ptCount val="6"/>
                <c:pt idx="0">
                  <c:v>Beitrema</c:v>
                </c:pt>
                <c:pt idx="1">
                  <c:v>Deristea</c:v>
                </c:pt>
                <c:pt idx="2">
                  <c:v>Ellar</c:v>
                </c:pt>
                <c:pt idx="3">
                  <c:v>Salfeet1</c:v>
                </c:pt>
                <c:pt idx="4">
                  <c:v>Salfeet 2</c:v>
                </c:pt>
                <c:pt idx="5">
                  <c:v>Nablus-</c:v>
                </c:pt>
              </c:strCache>
            </c:strRef>
          </c:cat>
          <c:val>
            <c:numRef>
              <c:f>ورقة1!$Q$3:$Q$8</c:f>
              <c:numCache>
                <c:formatCode>General</c:formatCode>
                <c:ptCount val="6"/>
                <c:pt idx="0">
                  <c:v>4.82</c:v>
                </c:pt>
                <c:pt idx="1">
                  <c:v>4.6779999999999999</c:v>
                </c:pt>
                <c:pt idx="2">
                  <c:v>4.7560000000000002</c:v>
                </c:pt>
                <c:pt idx="3">
                  <c:v>4.7530000000000001</c:v>
                </c:pt>
                <c:pt idx="4">
                  <c:v>4.59</c:v>
                </c:pt>
                <c:pt idx="5">
                  <c:v>4.625</c:v>
                </c:pt>
              </c:numCache>
            </c:numRef>
          </c:val>
        </c:ser>
        <c:dLbls>
          <c:showLegendKey val="0"/>
          <c:showVal val="0"/>
          <c:showCatName val="0"/>
          <c:showSerName val="0"/>
          <c:showPercent val="0"/>
          <c:showBubbleSize val="0"/>
        </c:dLbls>
        <c:gapWidth val="150"/>
        <c:axId val="170392960"/>
        <c:axId val="169747968"/>
      </c:barChart>
      <c:catAx>
        <c:axId val="170392960"/>
        <c:scaling>
          <c:orientation val="minMax"/>
        </c:scaling>
        <c:delete val="0"/>
        <c:axPos val="b"/>
        <c:title>
          <c:tx>
            <c:rich>
              <a:bodyPr/>
              <a:lstStyle/>
              <a:p>
                <a:pPr>
                  <a:defRPr/>
                </a:pPr>
                <a:r>
                  <a:rPr lang="en-US"/>
                  <a:t>region</a:t>
                </a:r>
              </a:p>
              <a:p>
                <a:pPr>
                  <a:defRPr/>
                </a:pPr>
                <a:endParaRPr lang="ar-SA"/>
              </a:p>
            </c:rich>
          </c:tx>
          <c:overlay val="0"/>
        </c:title>
        <c:majorTickMark val="none"/>
        <c:minorTickMark val="none"/>
        <c:tickLblPos val="nextTo"/>
        <c:crossAx val="169747968"/>
        <c:crosses val="autoZero"/>
        <c:auto val="1"/>
        <c:lblAlgn val="ctr"/>
        <c:lblOffset val="100"/>
        <c:noMultiLvlLbl val="0"/>
      </c:catAx>
      <c:valAx>
        <c:axId val="169747968"/>
        <c:scaling>
          <c:orientation val="minMax"/>
        </c:scaling>
        <c:delete val="0"/>
        <c:axPos val="l"/>
        <c:majorGridlines/>
        <c:title>
          <c:tx>
            <c:rich>
              <a:bodyPr/>
              <a:lstStyle/>
              <a:p>
                <a:pPr>
                  <a:defRPr/>
                </a:pPr>
                <a:r>
                  <a:rPr lang="en-US"/>
                  <a:t>pH value</a:t>
                </a:r>
                <a:endParaRPr lang="ar-SA"/>
              </a:p>
            </c:rich>
          </c:tx>
          <c:overlay val="0"/>
        </c:title>
        <c:numFmt formatCode="General" sourceLinked="1"/>
        <c:majorTickMark val="out"/>
        <c:minorTickMark val="none"/>
        <c:tickLblPos val="nextTo"/>
        <c:crossAx val="17039296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3CFD4B-727C-4BE1-9E04-0E3D18B62AB7}" type="doc">
      <dgm:prSet loTypeId="urn:microsoft.com/office/officeart/2005/8/layout/hProcess9" loCatId="process" qsTypeId="urn:microsoft.com/office/officeart/2005/8/quickstyle/3d2" qsCatId="3D" csTypeId="urn:microsoft.com/office/officeart/2005/8/colors/accent1_2" csCatId="accent1" phldr="1"/>
      <dgm:spPr/>
    </dgm:pt>
    <dgm:pt modelId="{C455942D-8BF4-4710-BA53-13741F48F03A}">
      <dgm:prSet phldrT="[Text]"/>
      <dgm:spPr>
        <a:solidFill>
          <a:srgbClr val="92D050"/>
        </a:solidFill>
      </dgm:spPr>
      <dgm:t>
        <a:bodyPr/>
        <a:lstStyle/>
        <a:p>
          <a:r>
            <a:rPr lang="en-US" dirty="0" smtClean="0"/>
            <a:t>Olive oil</a:t>
          </a:r>
          <a:endParaRPr lang="en-US" dirty="0"/>
        </a:p>
      </dgm:t>
    </dgm:pt>
    <dgm:pt modelId="{2170FBDC-0ECF-4C93-9430-6F0B4321EA83}" type="parTrans" cxnId="{566378F2-3A49-45BB-B71E-D9DE5DBF4A38}">
      <dgm:prSet/>
      <dgm:spPr/>
      <dgm:t>
        <a:bodyPr/>
        <a:lstStyle/>
        <a:p>
          <a:endParaRPr lang="en-US"/>
        </a:p>
      </dgm:t>
    </dgm:pt>
    <dgm:pt modelId="{BA203B1B-7050-447A-B402-9D496C5BA7D1}" type="sibTrans" cxnId="{566378F2-3A49-45BB-B71E-D9DE5DBF4A38}">
      <dgm:prSet/>
      <dgm:spPr/>
      <dgm:t>
        <a:bodyPr/>
        <a:lstStyle/>
        <a:p>
          <a:endParaRPr lang="en-US"/>
        </a:p>
      </dgm:t>
    </dgm:pt>
    <dgm:pt modelId="{3F0007C1-B657-4FF7-AE93-3CB643120297}">
      <dgm:prSet phldrT="[Text]"/>
      <dgm:spPr>
        <a:solidFill>
          <a:srgbClr val="92D050"/>
        </a:solidFill>
      </dgm:spPr>
      <dgm:t>
        <a:bodyPr/>
        <a:lstStyle/>
        <a:p>
          <a:r>
            <a:rPr lang="en-US" dirty="0" smtClean="0"/>
            <a:t>Olive cake</a:t>
          </a:r>
          <a:endParaRPr lang="en-US" dirty="0"/>
        </a:p>
      </dgm:t>
    </dgm:pt>
    <dgm:pt modelId="{5352A4C4-943E-428F-8685-005451DE6F47}" type="parTrans" cxnId="{E59DEA47-07ED-41EA-812A-7165BBF51EED}">
      <dgm:prSet/>
      <dgm:spPr/>
      <dgm:t>
        <a:bodyPr/>
        <a:lstStyle/>
        <a:p>
          <a:endParaRPr lang="en-US"/>
        </a:p>
      </dgm:t>
    </dgm:pt>
    <dgm:pt modelId="{8FD5D22C-38EC-42B2-9F47-FFCD74C77224}" type="sibTrans" cxnId="{E59DEA47-07ED-41EA-812A-7165BBF51EED}">
      <dgm:prSet/>
      <dgm:spPr/>
      <dgm:t>
        <a:bodyPr/>
        <a:lstStyle/>
        <a:p>
          <a:endParaRPr lang="en-US"/>
        </a:p>
      </dgm:t>
    </dgm:pt>
    <dgm:pt modelId="{AAAFF719-558B-4A04-8E1B-01750BF1A594}">
      <dgm:prSet phldrT="[Text]"/>
      <dgm:spPr>
        <a:solidFill>
          <a:srgbClr val="92D050"/>
        </a:solidFill>
      </dgm:spPr>
      <dgm:t>
        <a:bodyPr/>
        <a:lstStyle/>
        <a:p>
          <a:r>
            <a:rPr lang="en-US" dirty="0" smtClean="0"/>
            <a:t>Olive mill waste water</a:t>
          </a:r>
          <a:endParaRPr lang="en-US" dirty="0"/>
        </a:p>
      </dgm:t>
    </dgm:pt>
    <dgm:pt modelId="{67A542EF-8215-4EE7-859D-4D8F2D37704E}" type="parTrans" cxnId="{6E821B85-CF24-471C-A29E-7A6FCC6F7226}">
      <dgm:prSet/>
      <dgm:spPr/>
      <dgm:t>
        <a:bodyPr/>
        <a:lstStyle/>
        <a:p>
          <a:endParaRPr lang="en-US"/>
        </a:p>
      </dgm:t>
    </dgm:pt>
    <dgm:pt modelId="{3A4D0B2D-2912-4D3B-9C53-610A42F3A6AE}" type="sibTrans" cxnId="{6E821B85-CF24-471C-A29E-7A6FCC6F7226}">
      <dgm:prSet/>
      <dgm:spPr/>
      <dgm:t>
        <a:bodyPr/>
        <a:lstStyle/>
        <a:p>
          <a:endParaRPr lang="en-US"/>
        </a:p>
      </dgm:t>
    </dgm:pt>
    <dgm:pt modelId="{8022B1D0-C95F-4112-A16D-DFBD2761A3B2}" type="pres">
      <dgm:prSet presAssocID="{A83CFD4B-727C-4BE1-9E04-0E3D18B62AB7}" presName="CompostProcess" presStyleCnt="0">
        <dgm:presLayoutVars>
          <dgm:dir/>
          <dgm:resizeHandles val="exact"/>
        </dgm:presLayoutVars>
      </dgm:prSet>
      <dgm:spPr/>
    </dgm:pt>
    <dgm:pt modelId="{CB90FA6F-6F9E-47B7-AB1C-CDE3C2C74893}" type="pres">
      <dgm:prSet presAssocID="{A83CFD4B-727C-4BE1-9E04-0E3D18B62AB7}" presName="arrow" presStyleLbl="bgShp" presStyleIdx="0" presStyleCnt="1" custLinFactNeighborX="2275" custLinFactNeighborY="8065"/>
      <dgm:spPr>
        <a:solidFill>
          <a:schemeClr val="accent1">
            <a:lumMod val="20000"/>
            <a:lumOff val="80000"/>
          </a:schemeClr>
        </a:solidFill>
      </dgm:spPr>
    </dgm:pt>
    <dgm:pt modelId="{6BDF6004-5FA5-4E54-9D2A-370851264AD3}" type="pres">
      <dgm:prSet presAssocID="{A83CFD4B-727C-4BE1-9E04-0E3D18B62AB7}" presName="linearProcess" presStyleCnt="0"/>
      <dgm:spPr/>
    </dgm:pt>
    <dgm:pt modelId="{E4FD2332-D281-4162-85EA-CEC8C68510DB}" type="pres">
      <dgm:prSet presAssocID="{C455942D-8BF4-4710-BA53-13741F48F03A}" presName="textNode" presStyleLbl="node1" presStyleIdx="0" presStyleCnt="3">
        <dgm:presLayoutVars>
          <dgm:bulletEnabled val="1"/>
        </dgm:presLayoutVars>
      </dgm:prSet>
      <dgm:spPr/>
      <dgm:t>
        <a:bodyPr/>
        <a:lstStyle/>
        <a:p>
          <a:endParaRPr lang="en-US"/>
        </a:p>
      </dgm:t>
    </dgm:pt>
    <dgm:pt modelId="{E93C9CD2-9186-4536-8862-1509CDF56B37}" type="pres">
      <dgm:prSet presAssocID="{BA203B1B-7050-447A-B402-9D496C5BA7D1}" presName="sibTrans" presStyleCnt="0"/>
      <dgm:spPr/>
    </dgm:pt>
    <dgm:pt modelId="{F572C034-FDE1-4D22-B8F0-59894F0D561B}" type="pres">
      <dgm:prSet presAssocID="{3F0007C1-B657-4FF7-AE93-3CB643120297}" presName="textNode" presStyleLbl="node1" presStyleIdx="1" presStyleCnt="3" custLinFactNeighborX="16982" custLinFactNeighborY="-2826">
        <dgm:presLayoutVars>
          <dgm:bulletEnabled val="1"/>
        </dgm:presLayoutVars>
      </dgm:prSet>
      <dgm:spPr/>
      <dgm:t>
        <a:bodyPr/>
        <a:lstStyle/>
        <a:p>
          <a:endParaRPr lang="en-US"/>
        </a:p>
      </dgm:t>
    </dgm:pt>
    <dgm:pt modelId="{4B998566-2365-465D-9D8A-675ED95F4CD3}" type="pres">
      <dgm:prSet presAssocID="{8FD5D22C-38EC-42B2-9F47-FFCD74C77224}" presName="sibTrans" presStyleCnt="0"/>
      <dgm:spPr/>
    </dgm:pt>
    <dgm:pt modelId="{05BB2886-8D51-48DD-8396-A2897AC17032}" type="pres">
      <dgm:prSet presAssocID="{AAAFF719-558B-4A04-8E1B-01750BF1A594}" presName="textNode" presStyleLbl="node1" presStyleIdx="2" presStyleCnt="3">
        <dgm:presLayoutVars>
          <dgm:bulletEnabled val="1"/>
        </dgm:presLayoutVars>
      </dgm:prSet>
      <dgm:spPr/>
      <dgm:t>
        <a:bodyPr/>
        <a:lstStyle/>
        <a:p>
          <a:endParaRPr lang="en-US"/>
        </a:p>
      </dgm:t>
    </dgm:pt>
  </dgm:ptLst>
  <dgm:cxnLst>
    <dgm:cxn modelId="{51EE4367-20F5-4E1C-869C-8CA90D11B98B}" type="presOf" srcId="{3F0007C1-B657-4FF7-AE93-3CB643120297}" destId="{F572C034-FDE1-4D22-B8F0-59894F0D561B}" srcOrd="0" destOrd="0" presId="urn:microsoft.com/office/officeart/2005/8/layout/hProcess9"/>
    <dgm:cxn modelId="{B90AD926-27D7-4F4A-B0DD-C132E3CE58C2}" type="presOf" srcId="{C455942D-8BF4-4710-BA53-13741F48F03A}" destId="{E4FD2332-D281-4162-85EA-CEC8C68510DB}" srcOrd="0" destOrd="0" presId="urn:microsoft.com/office/officeart/2005/8/layout/hProcess9"/>
    <dgm:cxn modelId="{756C723A-0F69-44E0-95FF-7A241E40C42C}" type="presOf" srcId="{AAAFF719-558B-4A04-8E1B-01750BF1A594}" destId="{05BB2886-8D51-48DD-8396-A2897AC17032}" srcOrd="0" destOrd="0" presId="urn:microsoft.com/office/officeart/2005/8/layout/hProcess9"/>
    <dgm:cxn modelId="{566378F2-3A49-45BB-B71E-D9DE5DBF4A38}" srcId="{A83CFD4B-727C-4BE1-9E04-0E3D18B62AB7}" destId="{C455942D-8BF4-4710-BA53-13741F48F03A}" srcOrd="0" destOrd="0" parTransId="{2170FBDC-0ECF-4C93-9430-6F0B4321EA83}" sibTransId="{BA203B1B-7050-447A-B402-9D496C5BA7D1}"/>
    <dgm:cxn modelId="{E59DEA47-07ED-41EA-812A-7165BBF51EED}" srcId="{A83CFD4B-727C-4BE1-9E04-0E3D18B62AB7}" destId="{3F0007C1-B657-4FF7-AE93-3CB643120297}" srcOrd="1" destOrd="0" parTransId="{5352A4C4-943E-428F-8685-005451DE6F47}" sibTransId="{8FD5D22C-38EC-42B2-9F47-FFCD74C77224}"/>
    <dgm:cxn modelId="{8E4B32BE-7E8C-4F55-B6B3-BE6947DCC290}" type="presOf" srcId="{A83CFD4B-727C-4BE1-9E04-0E3D18B62AB7}" destId="{8022B1D0-C95F-4112-A16D-DFBD2761A3B2}" srcOrd="0" destOrd="0" presId="urn:microsoft.com/office/officeart/2005/8/layout/hProcess9"/>
    <dgm:cxn modelId="{6E821B85-CF24-471C-A29E-7A6FCC6F7226}" srcId="{A83CFD4B-727C-4BE1-9E04-0E3D18B62AB7}" destId="{AAAFF719-558B-4A04-8E1B-01750BF1A594}" srcOrd="2" destOrd="0" parTransId="{67A542EF-8215-4EE7-859D-4D8F2D37704E}" sibTransId="{3A4D0B2D-2912-4D3B-9C53-610A42F3A6AE}"/>
    <dgm:cxn modelId="{B528FD80-3271-4928-8BB9-FBAF9307BCA5}" type="presParOf" srcId="{8022B1D0-C95F-4112-A16D-DFBD2761A3B2}" destId="{CB90FA6F-6F9E-47B7-AB1C-CDE3C2C74893}" srcOrd="0" destOrd="0" presId="urn:microsoft.com/office/officeart/2005/8/layout/hProcess9"/>
    <dgm:cxn modelId="{A8F343A0-CA8F-4935-B0EC-ACD4E68BE960}" type="presParOf" srcId="{8022B1D0-C95F-4112-A16D-DFBD2761A3B2}" destId="{6BDF6004-5FA5-4E54-9D2A-370851264AD3}" srcOrd="1" destOrd="0" presId="urn:microsoft.com/office/officeart/2005/8/layout/hProcess9"/>
    <dgm:cxn modelId="{6853DADD-4179-43C2-AEA9-F8CE599FC4C0}" type="presParOf" srcId="{6BDF6004-5FA5-4E54-9D2A-370851264AD3}" destId="{E4FD2332-D281-4162-85EA-CEC8C68510DB}" srcOrd="0" destOrd="0" presId="urn:microsoft.com/office/officeart/2005/8/layout/hProcess9"/>
    <dgm:cxn modelId="{8F247B15-0533-4DFE-A321-38E3A0AC58D5}" type="presParOf" srcId="{6BDF6004-5FA5-4E54-9D2A-370851264AD3}" destId="{E93C9CD2-9186-4536-8862-1509CDF56B37}" srcOrd="1" destOrd="0" presId="urn:microsoft.com/office/officeart/2005/8/layout/hProcess9"/>
    <dgm:cxn modelId="{54F9548E-3A70-4E92-A668-FBF4008D575B}" type="presParOf" srcId="{6BDF6004-5FA5-4E54-9D2A-370851264AD3}" destId="{F572C034-FDE1-4D22-B8F0-59894F0D561B}" srcOrd="2" destOrd="0" presId="urn:microsoft.com/office/officeart/2005/8/layout/hProcess9"/>
    <dgm:cxn modelId="{10EBBF73-F153-4AF8-80F7-3DF75299D3F5}" type="presParOf" srcId="{6BDF6004-5FA5-4E54-9D2A-370851264AD3}" destId="{4B998566-2365-465D-9D8A-675ED95F4CD3}" srcOrd="3" destOrd="0" presId="urn:microsoft.com/office/officeart/2005/8/layout/hProcess9"/>
    <dgm:cxn modelId="{0F10DAC5-75F5-45E1-9CFB-2DDFABE9492A}" type="presParOf" srcId="{6BDF6004-5FA5-4E54-9D2A-370851264AD3}" destId="{05BB2886-8D51-48DD-8396-A2897AC1703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0FA6F-6F9E-47B7-AB1C-CDE3C2C74893}">
      <dsp:nvSpPr>
        <dsp:cNvPr id="0" name=""/>
        <dsp:cNvSpPr/>
      </dsp:nvSpPr>
      <dsp:spPr>
        <a:xfrm>
          <a:off x="496007" y="0"/>
          <a:ext cx="4469130" cy="2608117"/>
        </a:xfrm>
        <a:prstGeom prst="rightArrow">
          <a:avLst/>
        </a:prstGeom>
        <a:solidFill>
          <a:schemeClr val="accent1">
            <a:lumMod val="20000"/>
            <a:lumOff val="80000"/>
          </a:schemeClr>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4FD2332-D281-4162-85EA-CEC8C68510DB}">
      <dsp:nvSpPr>
        <dsp:cNvPr id="0" name=""/>
        <dsp:cNvSpPr/>
      </dsp:nvSpPr>
      <dsp:spPr>
        <a:xfrm>
          <a:off x="5648" y="782435"/>
          <a:ext cx="1692354" cy="1043246"/>
        </a:xfrm>
        <a:prstGeom prst="roundRect">
          <a:avLst/>
        </a:prstGeom>
        <a:solidFill>
          <a:srgbClr val="92D050"/>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Olive oil</a:t>
          </a:r>
          <a:endParaRPr lang="en-US" sz="2200" kern="1200" dirty="0"/>
        </a:p>
      </dsp:txBody>
      <dsp:txXfrm>
        <a:off x="56575" y="833362"/>
        <a:ext cx="1590500" cy="941392"/>
      </dsp:txXfrm>
    </dsp:sp>
    <dsp:sp modelId="{F572C034-FDE1-4D22-B8F0-59894F0D561B}">
      <dsp:nvSpPr>
        <dsp:cNvPr id="0" name=""/>
        <dsp:cNvSpPr/>
      </dsp:nvSpPr>
      <dsp:spPr>
        <a:xfrm>
          <a:off x="1797110" y="752952"/>
          <a:ext cx="1692354" cy="1043246"/>
        </a:xfrm>
        <a:prstGeom prst="roundRect">
          <a:avLst/>
        </a:prstGeom>
        <a:solidFill>
          <a:srgbClr val="92D050"/>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Olive cake</a:t>
          </a:r>
          <a:endParaRPr lang="en-US" sz="2200" kern="1200" dirty="0"/>
        </a:p>
      </dsp:txBody>
      <dsp:txXfrm>
        <a:off x="1848037" y="803879"/>
        <a:ext cx="1590500" cy="941392"/>
      </dsp:txXfrm>
    </dsp:sp>
    <dsp:sp modelId="{05BB2886-8D51-48DD-8396-A2897AC17032}">
      <dsp:nvSpPr>
        <dsp:cNvPr id="0" name=""/>
        <dsp:cNvSpPr/>
      </dsp:nvSpPr>
      <dsp:spPr>
        <a:xfrm>
          <a:off x="3559797" y="782435"/>
          <a:ext cx="1692354" cy="1043246"/>
        </a:xfrm>
        <a:prstGeom prst="roundRect">
          <a:avLst/>
        </a:prstGeom>
        <a:solidFill>
          <a:srgbClr val="92D050"/>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Olive mill waste water</a:t>
          </a:r>
          <a:endParaRPr lang="en-US" sz="2200" kern="1200" dirty="0"/>
        </a:p>
      </dsp:txBody>
      <dsp:txXfrm>
        <a:off x="3610724" y="833362"/>
        <a:ext cx="1590500" cy="9413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A90C54-D9C9-4471-B805-D7278BEC3D98}" type="datetimeFigureOut">
              <a:rPr lang="en-US" smtClean="0"/>
              <a:t>6/3/2013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9A56B7-A0EE-4C61-8C36-3FED7A7E2599}" type="slidenum">
              <a:rPr lang="en-US" smtClean="0"/>
              <a:t>‹#›</a:t>
            </a:fld>
            <a:endParaRPr lang="en-US"/>
          </a:p>
        </p:txBody>
      </p:sp>
    </p:spTree>
    <p:extLst>
      <p:ext uri="{BB962C8B-B14F-4D97-AF65-F5344CB8AC3E}">
        <p14:creationId xmlns:p14="http://schemas.microsoft.com/office/powerpoint/2010/main" val="2395413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9A56B7-A0EE-4C61-8C36-3FED7A7E2599}" type="slidenum">
              <a:rPr lang="en-US" smtClean="0"/>
              <a:t>9</a:t>
            </a:fld>
            <a:endParaRPr lang="en-US"/>
          </a:p>
        </p:txBody>
      </p:sp>
    </p:spTree>
    <p:extLst>
      <p:ext uri="{BB962C8B-B14F-4D97-AF65-F5344CB8AC3E}">
        <p14:creationId xmlns:p14="http://schemas.microsoft.com/office/powerpoint/2010/main" val="2396785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CD9DDDE-CE38-409F-94E6-C4865A3E319B}" type="datetimeFigureOut">
              <a:rPr lang="en-US" smtClean="0"/>
              <a:t>6/3/2013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7C05814-852E-4640-9854-A7E86D6C9B1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D9DDDE-CE38-409F-94E6-C4865A3E319B}" type="datetimeFigureOut">
              <a:rPr lang="en-US" smtClean="0"/>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05814-852E-4640-9854-A7E86D6C9B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D9DDDE-CE38-409F-94E6-C4865A3E319B}" type="datetimeFigureOut">
              <a:rPr lang="en-US" smtClean="0"/>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05814-852E-4640-9854-A7E86D6C9B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D9DDDE-CE38-409F-94E6-C4865A3E319B}" type="datetimeFigureOut">
              <a:rPr lang="en-US" smtClean="0"/>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05814-852E-4640-9854-A7E86D6C9B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CD9DDDE-CE38-409F-94E6-C4865A3E319B}" type="datetimeFigureOut">
              <a:rPr lang="en-US" smtClean="0"/>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05814-852E-4640-9854-A7E86D6C9B1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D9DDDE-CE38-409F-94E6-C4865A3E319B}" type="datetimeFigureOut">
              <a:rPr lang="en-US" smtClean="0"/>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05814-852E-4640-9854-A7E86D6C9B1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CD9DDDE-CE38-409F-94E6-C4865A3E319B}" type="datetimeFigureOut">
              <a:rPr lang="en-US" smtClean="0"/>
              <a:t>6/3/2013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C05814-852E-4640-9854-A7E86D6C9B1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D9DDDE-CE38-409F-94E6-C4865A3E319B}" type="datetimeFigureOut">
              <a:rPr lang="en-US" smtClean="0"/>
              <a:t>6/3/2013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05814-852E-4640-9854-A7E86D6C9B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9DDDE-CE38-409F-94E6-C4865A3E319B}" type="datetimeFigureOut">
              <a:rPr lang="en-US" smtClean="0"/>
              <a:t>6/3/2013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C05814-852E-4640-9854-A7E86D6C9B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D9DDDE-CE38-409F-94E6-C4865A3E319B}" type="datetimeFigureOut">
              <a:rPr lang="en-US" smtClean="0"/>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05814-852E-4640-9854-A7E86D6C9B1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CD9DDDE-CE38-409F-94E6-C4865A3E319B}" type="datetimeFigureOut">
              <a:rPr lang="en-US" smtClean="0"/>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7C05814-852E-4640-9854-A7E86D6C9B10}"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CD9DDDE-CE38-409F-94E6-C4865A3E319B}" type="datetimeFigureOut">
              <a:rPr lang="en-US" smtClean="0"/>
              <a:t>6/3/2013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7C05814-852E-4640-9854-A7E86D6C9B10}"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7000">
              <a:schemeClr val="tx1"/>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8382000" cy="4267200"/>
          </a:xfrm>
        </p:spPr>
        <p:txBody>
          <a:bodyPr>
            <a:noAutofit/>
            <a:scene3d>
              <a:camera prst="orthographicFront"/>
              <a:lightRig rig="soft" dir="t">
                <a:rot lat="0" lon="0" rev="10800000"/>
              </a:lightRig>
            </a:scene3d>
            <a:sp3d>
              <a:bevelT w="27940" h="12700"/>
              <a:contourClr>
                <a:srgbClr val="DDDDDD"/>
              </a:contourClr>
            </a:sp3d>
          </a:bodyPr>
          <a:lstStyle/>
          <a:p>
            <a:pPr algn="ctr"/>
            <a:r>
              <a:rPr lang="en-US" sz="3600" spc="150" dirty="0">
                <a:ln w="11430"/>
                <a:solidFill>
                  <a:srgbClr val="F8F8F8"/>
                </a:solidFill>
                <a:effectLst>
                  <a:outerShdw blurRad="25400" algn="tl" rotWithShape="0">
                    <a:srgbClr val="000000">
                      <a:alpha val="43000"/>
                    </a:srgbClr>
                  </a:outerShdw>
                </a:effectLst>
              </a:rPr>
              <a:t>Faculty of Engineering </a:t>
            </a:r>
            <a:br>
              <a:rPr lang="en-US" sz="3600" spc="150" dirty="0">
                <a:ln w="11430"/>
                <a:solidFill>
                  <a:srgbClr val="F8F8F8"/>
                </a:solidFill>
                <a:effectLst>
                  <a:outerShdw blurRad="25400" algn="tl" rotWithShape="0">
                    <a:srgbClr val="000000">
                      <a:alpha val="43000"/>
                    </a:srgbClr>
                  </a:outerShdw>
                </a:effectLst>
              </a:rPr>
            </a:br>
            <a:r>
              <a:rPr lang="en-US" sz="3600" spc="150" dirty="0">
                <a:ln w="11430"/>
                <a:solidFill>
                  <a:srgbClr val="F8F8F8"/>
                </a:solidFill>
                <a:effectLst>
                  <a:outerShdw blurRad="25400" algn="tl" rotWithShape="0">
                    <a:srgbClr val="000000">
                      <a:alpha val="43000"/>
                    </a:srgbClr>
                  </a:outerShdw>
                </a:effectLst>
              </a:rPr>
              <a:t>Civil Engineering Department </a:t>
            </a:r>
            <a:br>
              <a:rPr lang="en-US" sz="3600" spc="150" dirty="0">
                <a:ln w="11430"/>
                <a:solidFill>
                  <a:srgbClr val="F8F8F8"/>
                </a:solidFill>
                <a:effectLst>
                  <a:outerShdw blurRad="25400" algn="tl" rotWithShape="0">
                    <a:srgbClr val="000000">
                      <a:alpha val="43000"/>
                    </a:srgbClr>
                  </a:outerShdw>
                </a:effectLst>
              </a:rPr>
            </a:br>
            <a:r>
              <a:rPr lang="en-US" sz="3600" spc="150" dirty="0" smtClean="0">
                <a:ln w="11430"/>
                <a:solidFill>
                  <a:srgbClr val="F8F8F8"/>
                </a:solidFill>
                <a:effectLst>
                  <a:outerShdw blurRad="25400" algn="tl" rotWithShape="0">
                    <a:srgbClr val="000000">
                      <a:alpha val="43000"/>
                    </a:srgbClr>
                  </a:outerShdw>
                </a:effectLst>
              </a:rPr>
              <a:t>ENCE530- </a:t>
            </a:r>
            <a:r>
              <a:rPr lang="en-US" sz="3600" spc="150" dirty="0">
                <a:ln w="11430"/>
                <a:solidFill>
                  <a:srgbClr val="F8F8F8"/>
                </a:solidFill>
                <a:effectLst>
                  <a:outerShdw blurRad="25400" algn="tl" rotWithShape="0">
                    <a:srgbClr val="000000">
                      <a:alpha val="43000"/>
                    </a:srgbClr>
                  </a:outerShdw>
                </a:effectLst>
              </a:rPr>
              <a:t>G</a:t>
            </a:r>
            <a:r>
              <a:rPr lang="en-US" sz="3600" spc="150" dirty="0" smtClean="0">
                <a:ln w="11430"/>
                <a:solidFill>
                  <a:srgbClr val="F8F8F8"/>
                </a:solidFill>
                <a:effectLst>
                  <a:outerShdw blurRad="25400" algn="tl" rotWithShape="0">
                    <a:srgbClr val="000000">
                      <a:alpha val="43000"/>
                    </a:srgbClr>
                  </a:outerShdw>
                </a:effectLst>
              </a:rPr>
              <a:t>raduation </a:t>
            </a:r>
            <a:r>
              <a:rPr lang="en-US" sz="3600" spc="150" dirty="0">
                <a:ln w="11430"/>
                <a:solidFill>
                  <a:srgbClr val="F8F8F8"/>
                </a:solidFill>
                <a:effectLst>
                  <a:outerShdw blurRad="25400" algn="tl" rotWithShape="0">
                    <a:srgbClr val="000000">
                      <a:alpha val="43000"/>
                    </a:srgbClr>
                  </a:outerShdw>
                </a:effectLst>
              </a:rPr>
              <a:t>project </a:t>
            </a:r>
            <a:br>
              <a:rPr lang="en-US" sz="3600" spc="150" dirty="0">
                <a:ln w="11430"/>
                <a:solidFill>
                  <a:srgbClr val="F8F8F8"/>
                </a:solidFill>
                <a:effectLst>
                  <a:outerShdw blurRad="25400" algn="tl" rotWithShape="0">
                    <a:srgbClr val="000000">
                      <a:alpha val="43000"/>
                    </a:srgbClr>
                  </a:outerShdw>
                </a:effectLst>
              </a:rPr>
            </a:br>
            <a:r>
              <a:rPr lang="en-US" sz="3600" spc="150" dirty="0" smtClean="0">
                <a:ln w="11430"/>
                <a:solidFill>
                  <a:srgbClr val="F8F8F8"/>
                </a:solidFill>
                <a:effectLst>
                  <a:outerShdw blurRad="25400" algn="tl" rotWithShape="0">
                    <a:srgbClr val="000000">
                      <a:alpha val="43000"/>
                    </a:srgbClr>
                  </a:outerShdw>
                </a:effectLst>
              </a:rPr>
              <a:t> </a:t>
            </a:r>
            <a:r>
              <a:rPr lang="en-US" sz="3600" spc="150" dirty="0">
                <a:ln w="11430"/>
                <a:solidFill>
                  <a:srgbClr val="F8F8F8"/>
                </a:solidFill>
                <a:effectLst>
                  <a:outerShdw blurRad="25400" algn="tl" rotWithShape="0">
                    <a:srgbClr val="000000">
                      <a:alpha val="43000"/>
                    </a:srgbClr>
                  </a:outerShdw>
                </a:effectLst>
              </a:rPr>
              <a:t>2012-2013 </a:t>
            </a:r>
            <a:r>
              <a:rPr lang="en-US" sz="2800" spc="150" dirty="0">
                <a:ln w="11430"/>
                <a:solidFill>
                  <a:srgbClr val="F8F8F8"/>
                </a:solidFill>
                <a:effectLst>
                  <a:outerShdw blurRad="25400" algn="tl" rotWithShape="0">
                    <a:srgbClr val="000000">
                      <a:alpha val="43000"/>
                    </a:srgbClr>
                  </a:outerShdw>
                </a:effectLst>
              </a:rPr>
              <a:t/>
            </a:r>
            <a:br>
              <a:rPr lang="en-US" sz="2800" spc="150" dirty="0">
                <a:ln w="11430"/>
                <a:solidFill>
                  <a:srgbClr val="F8F8F8"/>
                </a:solidFill>
                <a:effectLst>
                  <a:outerShdw blurRad="25400" algn="tl" rotWithShape="0">
                    <a:srgbClr val="000000">
                      <a:alpha val="43000"/>
                    </a:srgbClr>
                  </a:outerShdw>
                </a:effectLst>
              </a:rPr>
            </a:br>
            <a:endParaRPr lang="en-US" sz="2800" spc="150" dirty="0">
              <a:ln w="11430"/>
              <a:solidFill>
                <a:srgbClr val="F8F8F8"/>
              </a:solidFill>
              <a:effectLst>
                <a:outerShdw blurRad="25400" algn="tl" rotWithShape="0">
                  <a:srgbClr val="000000">
                    <a:alpha val="43000"/>
                  </a:srgbClr>
                </a:outerShdw>
              </a:effectLst>
            </a:endParaRPr>
          </a:p>
        </p:txBody>
      </p:sp>
      <p:sp>
        <p:nvSpPr>
          <p:cNvPr id="3" name="Subtitle 2"/>
          <p:cNvSpPr>
            <a:spLocks noGrp="1"/>
          </p:cNvSpPr>
          <p:nvPr>
            <p:ph type="subTitle" idx="1"/>
          </p:nvPr>
        </p:nvSpPr>
        <p:spPr>
          <a:xfrm>
            <a:off x="533400" y="3200400"/>
            <a:ext cx="7854696" cy="2971800"/>
          </a:xfrm>
        </p:spPr>
        <p:txBody>
          <a:bodyPr>
            <a:normAutofit/>
          </a:bodyPr>
          <a:lstStyle/>
          <a:p>
            <a:endParaRPr lang="en-US" dirty="0"/>
          </a:p>
          <a:p>
            <a:endParaRPr lang="en-US" dirty="0"/>
          </a:p>
          <a:p>
            <a:pPr algn="ctr"/>
            <a:r>
              <a:rPr lang="en-US" sz="3200" b="1" dirty="0" smtClean="0">
                <a:latin typeface="+mj-lt"/>
              </a:rPr>
              <a:t> </a:t>
            </a:r>
            <a:endParaRPr lang="en-US" sz="3200" b="1"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218" y="685800"/>
            <a:ext cx="3810000" cy="1295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797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0"/>
            <a:ext cx="8610600" cy="541020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marL="0" indent="0" algn="ctr">
              <a:buNone/>
            </a:pPr>
            <a:r>
              <a:rPr lang="en-US" sz="4000" b="1" dirty="0">
                <a:ln w="50800"/>
                <a:solidFill>
                  <a:schemeClr val="accent2">
                    <a:lumMod val="75000"/>
                  </a:schemeClr>
                </a:solidFill>
                <a:latin typeface="Times New Roman" pitchFamily="18" charset="0"/>
                <a:cs typeface="Times New Roman" pitchFamily="18" charset="0"/>
              </a:rPr>
              <a:t>Choice and laboratory scale evaluation of a biological treatment method for olive mill wastewater </a:t>
            </a:r>
          </a:p>
        </p:txBody>
      </p:sp>
    </p:spTree>
    <p:extLst>
      <p:ext uri="{BB962C8B-B14F-4D97-AF65-F5344CB8AC3E}">
        <p14:creationId xmlns:p14="http://schemas.microsoft.com/office/powerpoint/2010/main" val="3746666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1313688"/>
          </a:xfrm>
        </p:spPr>
        <p:txBody>
          <a:bodyPr>
            <a:noAutofit/>
          </a:bodyPr>
          <a:lstStyle/>
          <a:p>
            <a:pPr algn="ctr"/>
            <a:r>
              <a:rPr lang="en-US" sz="4400" b="1" dirty="0">
                <a:latin typeface="Times New Roman" pitchFamily="18" charset="0"/>
                <a:cs typeface="Times New Roman" pitchFamily="18" charset="0"/>
              </a:rPr>
              <a:t>OMWW proposed treatment </a:t>
            </a:r>
            <a:r>
              <a:rPr lang="en-US" sz="4400" b="1" dirty="0" smtClean="0">
                <a:latin typeface="Times New Roman" pitchFamily="18" charset="0"/>
                <a:cs typeface="Times New Roman" pitchFamily="18" charset="0"/>
              </a:rPr>
              <a:t>process</a:t>
            </a:r>
            <a:endParaRPr lang="en-US" sz="4400" b="1" dirty="0">
              <a:latin typeface="Times New Roman" pitchFamily="18" charset="0"/>
              <a:cs typeface="Times New Roman" pitchFamily="18" charset="0"/>
            </a:endParaRPr>
          </a:p>
        </p:txBody>
      </p:sp>
      <p:pic>
        <p:nvPicPr>
          <p:cNvPr id="4" name="صورة 1"/>
          <p:cNvPicPr>
            <a:picLocks noGrp="1"/>
          </p:cNvPicPr>
          <p:nvPr>
            <p:ph idx="1"/>
          </p:nvPr>
        </p:nvPicPr>
        <p:blipFill>
          <a:blip r:embed="rId2"/>
          <a:srcRect/>
          <a:stretch>
            <a:fillRect/>
          </a:stretch>
        </p:blipFill>
        <p:spPr bwMode="auto">
          <a:xfrm>
            <a:off x="685800" y="1981200"/>
            <a:ext cx="7696200" cy="4648200"/>
          </a:xfrm>
          <a:prstGeom prst="rect">
            <a:avLst/>
          </a:prstGeom>
          <a:noFill/>
          <a:ln w="9525">
            <a:noFill/>
            <a:miter lim="800000"/>
            <a:headEnd/>
            <a:tailEnd/>
          </a:ln>
        </p:spPr>
      </p:pic>
    </p:spTree>
    <p:extLst>
      <p:ext uri="{BB962C8B-B14F-4D97-AF65-F5344CB8AC3E}">
        <p14:creationId xmlns:p14="http://schemas.microsoft.com/office/powerpoint/2010/main" val="3019432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a:bodyPr>
          <a:lstStyle/>
          <a:p>
            <a:pPr algn="ctr"/>
            <a:r>
              <a:rPr lang="en-US" sz="4800" dirty="0">
                <a:latin typeface="Times New Roman" pitchFamily="18" charset="0"/>
                <a:cs typeface="Times New Roman" pitchFamily="18" charset="0"/>
              </a:rPr>
              <a:t>Laboratory experimental setup</a:t>
            </a:r>
          </a:p>
        </p:txBody>
      </p:sp>
      <p:sp>
        <p:nvSpPr>
          <p:cNvPr id="3" name="Content Placeholder 2"/>
          <p:cNvSpPr>
            <a:spLocks noGrp="1"/>
          </p:cNvSpPr>
          <p:nvPr>
            <p:ph idx="1"/>
          </p:nvPr>
        </p:nvSpPr>
        <p:spPr/>
        <p:txBody>
          <a:bodyPr/>
          <a:lstStyle/>
          <a:p>
            <a:r>
              <a:rPr lang="en-US" dirty="0"/>
              <a:t>Phase I:physical treatment </a:t>
            </a:r>
            <a:r>
              <a:rPr lang="en-US" dirty="0" smtClean="0"/>
              <a:t>(gravel </a:t>
            </a:r>
            <a:r>
              <a:rPr lang="en-US" dirty="0"/>
              <a:t>filter) </a:t>
            </a:r>
          </a:p>
          <a:p>
            <a:endParaRPr lang="en-US" dirty="0"/>
          </a:p>
        </p:txBody>
      </p:sp>
      <p:pic>
        <p:nvPicPr>
          <p:cNvPr id="4" name="Content Placeholder 5" descr="C:\Users\DELL\Desktop\eng,,,\back\sowar\IMG_0175.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514600"/>
            <a:ext cx="3029989" cy="3962400"/>
          </a:xfrm>
          <a:prstGeom prst="rect">
            <a:avLst/>
          </a:prstGeom>
          <a:noFill/>
          <a:ln>
            <a:noFill/>
          </a:ln>
        </p:spPr>
      </p:pic>
      <p:pic>
        <p:nvPicPr>
          <p:cNvPr id="5" name="Picture 4" descr="C:\Users\DELL\Desktop\eng,,,\back\sowar\IMG_018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514600"/>
            <a:ext cx="3429000" cy="3962400"/>
          </a:xfrm>
          <a:prstGeom prst="rect">
            <a:avLst/>
          </a:prstGeom>
          <a:noFill/>
          <a:ln>
            <a:noFill/>
          </a:ln>
        </p:spPr>
      </p:pic>
    </p:spTree>
    <p:extLst>
      <p:ext uri="{BB962C8B-B14F-4D97-AF65-F5344CB8AC3E}">
        <p14:creationId xmlns:p14="http://schemas.microsoft.com/office/powerpoint/2010/main" val="944716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sz="4000" b="1" dirty="0">
                <a:latin typeface="Times New Roman" pitchFamily="18" charset="0"/>
                <a:cs typeface="Times New Roman" pitchFamily="18" charset="0"/>
              </a:rPr>
              <a:t>Phase II: Biological treatment</a:t>
            </a:r>
          </a:p>
        </p:txBody>
      </p:sp>
      <p:sp>
        <p:nvSpPr>
          <p:cNvPr id="3" name="Content Placeholder 2"/>
          <p:cNvSpPr>
            <a:spLocks noGrp="1"/>
          </p:cNvSpPr>
          <p:nvPr>
            <p:ph idx="1"/>
          </p:nvPr>
        </p:nvSpPr>
        <p:spPr/>
        <p:txBody>
          <a:bodyPr/>
          <a:lstStyle/>
          <a:p>
            <a:r>
              <a:rPr lang="en-US" dirty="0"/>
              <a:t>The performance of two systems had been evaluated :</a:t>
            </a:r>
          </a:p>
          <a:p>
            <a:pPr marL="0" indent="0">
              <a:buNone/>
            </a:pPr>
            <a:endParaRPr lang="en-US" dirty="0"/>
          </a:p>
          <a:p>
            <a:pPr>
              <a:buFont typeface="Wingdings" pitchFamily="2" charset="2"/>
              <a:buChar char="ü"/>
            </a:pPr>
            <a:r>
              <a:rPr lang="en-US" dirty="0"/>
              <a:t>Trickling filter system.</a:t>
            </a:r>
          </a:p>
          <a:p>
            <a:pPr marL="0" indent="0">
              <a:buNone/>
            </a:pPr>
            <a:endParaRPr lang="en-US" dirty="0"/>
          </a:p>
          <a:p>
            <a:pPr>
              <a:buFont typeface="Wingdings" pitchFamily="2" charset="2"/>
              <a:buChar char="ü"/>
            </a:pPr>
            <a:r>
              <a:rPr lang="en-US" dirty="0"/>
              <a:t>Activated sludge system</a:t>
            </a:r>
            <a:endParaRPr lang="en-US" b="1" dirty="0" smtClean="0"/>
          </a:p>
        </p:txBody>
      </p:sp>
    </p:spTree>
    <p:extLst>
      <p:ext uri="{BB962C8B-B14F-4D97-AF65-F5344CB8AC3E}">
        <p14:creationId xmlns:p14="http://schemas.microsoft.com/office/powerpoint/2010/main" val="3165349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b="1" dirty="0">
                <a:latin typeface="Times New Roman" pitchFamily="18" charset="0"/>
                <a:cs typeface="Times New Roman" pitchFamily="18" charset="0"/>
              </a:rPr>
              <a:t>Activated sludge system</a:t>
            </a:r>
          </a:p>
        </p:txBody>
      </p:sp>
      <p:pic>
        <p:nvPicPr>
          <p:cNvPr id="4" name="Picture 4" descr="C:\Users\DELL\Desktop\New folder\IMG_087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981200"/>
            <a:ext cx="3636818" cy="401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DELL\Desktop\OMWW project\activated sludge system\IMG_1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998820"/>
            <a:ext cx="3969952" cy="402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756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Trickling filter</a:t>
            </a:r>
          </a:p>
        </p:txBody>
      </p:sp>
      <p:pic>
        <p:nvPicPr>
          <p:cNvPr id="4" name="Content Placeholder 3" descr="C:\Users\DELL\Desktop\OMWW project\T.F system\IMG_120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81200"/>
            <a:ext cx="3538103" cy="47174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ELL\Desktop\OMWW project\T.F system\IMG_12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905000"/>
            <a:ext cx="3595254" cy="479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971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r>
              <a:rPr lang="en-US" dirty="0">
                <a:latin typeface="Times New Roman" pitchFamily="18" charset="0"/>
                <a:cs typeface="Times New Roman" pitchFamily="18" charset="0"/>
              </a:rPr>
              <a:t>Color removal</a:t>
            </a:r>
          </a:p>
        </p:txBody>
      </p:sp>
      <p:sp>
        <p:nvSpPr>
          <p:cNvPr id="3" name="Content Placeholder 2"/>
          <p:cNvSpPr>
            <a:spLocks noGrp="1"/>
          </p:cNvSpPr>
          <p:nvPr>
            <p:ph idx="1"/>
          </p:nvPr>
        </p:nvSpPr>
        <p:spPr>
          <a:xfrm>
            <a:off x="457200" y="1935480"/>
            <a:ext cx="8229600" cy="5074920"/>
          </a:xfrm>
        </p:spPr>
        <p:txBody>
          <a:bodyPr>
            <a:normAutofit/>
          </a:bodyPr>
          <a:lstStyle/>
          <a:p>
            <a:pPr marL="0" indent="0">
              <a:buNone/>
            </a:pPr>
            <a:endParaRPr lang="en-US" dirty="0" smtClean="0"/>
          </a:p>
          <a:p>
            <a:endParaRPr lang="en-US" dirty="0"/>
          </a:p>
        </p:txBody>
      </p:sp>
      <p:pic>
        <p:nvPicPr>
          <p:cNvPr id="4" name="Picture 2" descr="C:\Users\DELL\Desktop\OMWW project\color removal\IMG_14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543050"/>
            <a:ext cx="66294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149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fontScale="90000"/>
          </a:bodyPr>
          <a:lstStyle/>
          <a:p>
            <a:r>
              <a:rPr lang="en-US" dirty="0" smtClean="0"/>
              <a:t/>
            </a:r>
            <a:br>
              <a:rPr lang="en-US" dirty="0" smtClean="0"/>
            </a:br>
            <a:r>
              <a:rPr lang="en-US" dirty="0"/>
              <a:t/>
            </a:r>
            <a:br>
              <a:rPr lang="en-US" dirty="0"/>
            </a:br>
            <a:r>
              <a:rPr lang="en-US" dirty="0"/>
              <a:t/>
            </a:r>
            <a:br>
              <a:rPr lang="en-US" dirty="0"/>
            </a:br>
            <a:r>
              <a:rPr lang="en-US" b="1" dirty="0">
                <a:latin typeface="Times New Roman" pitchFamily="18" charset="0"/>
                <a:cs typeface="Times New Roman" pitchFamily="18" charset="0"/>
              </a:rPr>
              <a:t>Composting </a:t>
            </a:r>
          </a:p>
        </p:txBody>
      </p:sp>
      <p:pic>
        <p:nvPicPr>
          <p:cNvPr id="4" name="Picture 4" descr="C:\Users\DELL\Desktop\OMWW project\compost\IMG_139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2450" y="1447801"/>
            <a:ext cx="4880892"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DELL\Desktop\OMWW project\compost\IMG_13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1000" y="1447800"/>
            <a:ext cx="3530600" cy="2647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DELL\Desktop\OMWW project\compost\IMG_14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4149795"/>
            <a:ext cx="3581400" cy="270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266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r>
              <a:rPr lang="en-US" sz="4800" b="1" dirty="0">
                <a:latin typeface="Times New Roman" pitchFamily="18" charset="0"/>
                <a:cs typeface="Times New Roman" pitchFamily="18" charset="0"/>
              </a:rPr>
              <a:t>Analysis of results</a:t>
            </a:r>
            <a:endParaRPr lang="en-US" sz="54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2198954"/>
              </p:ext>
            </p:extLst>
          </p:nvPr>
        </p:nvGraphicFramePr>
        <p:xfrm>
          <a:off x="3200400" y="1600200"/>
          <a:ext cx="5624945"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33401" y="1905000"/>
            <a:ext cx="2971799" cy="707886"/>
          </a:xfrm>
          <a:prstGeom prst="rect">
            <a:avLst/>
          </a:prstGeom>
        </p:spPr>
        <p:txBody>
          <a:bodyPr wrap="square">
            <a:spAutoFit/>
          </a:bodyPr>
          <a:lstStyle/>
          <a:p>
            <a:r>
              <a:rPr lang="en-US" sz="4000" b="1" dirty="0">
                <a:latin typeface="Times New Roman" pitchFamily="18" charset="0"/>
                <a:cs typeface="Times New Roman" pitchFamily="18" charset="0"/>
              </a:rPr>
              <a:t>Sand filter</a:t>
            </a:r>
          </a:p>
        </p:txBody>
      </p:sp>
      <p:sp>
        <p:nvSpPr>
          <p:cNvPr id="7" name="Rectangle 6"/>
          <p:cNvSpPr/>
          <p:nvPr/>
        </p:nvSpPr>
        <p:spPr>
          <a:xfrm>
            <a:off x="5181600" y="6324600"/>
            <a:ext cx="3307316" cy="369332"/>
          </a:xfrm>
          <a:prstGeom prst="rect">
            <a:avLst/>
          </a:prstGeom>
        </p:spPr>
        <p:txBody>
          <a:bodyPr wrap="none">
            <a:spAutoFit/>
          </a:bodyPr>
          <a:lstStyle/>
          <a:p>
            <a:r>
              <a:rPr lang="en-US" dirty="0"/>
              <a:t>TSS removal efficiency vs. Time</a:t>
            </a:r>
          </a:p>
        </p:txBody>
      </p:sp>
    </p:spTree>
    <p:extLst>
      <p:ext uri="{BB962C8B-B14F-4D97-AF65-F5344CB8AC3E}">
        <p14:creationId xmlns:p14="http://schemas.microsoft.com/office/powerpoint/2010/main" val="4190328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Analysis of results</a:t>
            </a:r>
            <a:endParaRPr lang="en-US" b="1" dirty="0">
              <a:latin typeface="Times New Roman" pitchFamily="18" charset="0"/>
              <a:cs typeface="Times New Roman" pitchFamily="18" charset="0"/>
            </a:endParaRPr>
          </a:p>
        </p:txBody>
      </p:sp>
      <p:sp>
        <p:nvSpPr>
          <p:cNvPr id="3" name="Text Placeholder 2"/>
          <p:cNvSpPr>
            <a:spLocks noGrp="1"/>
          </p:cNvSpPr>
          <p:nvPr>
            <p:ph type="body" idx="1"/>
          </p:nvPr>
        </p:nvSpPr>
        <p:spPr/>
        <p:txBody>
          <a:bodyPr/>
          <a:lstStyle/>
          <a:p>
            <a:r>
              <a:rPr lang="en-US" dirty="0" smtClean="0"/>
              <a:t>Trickling filter </a:t>
            </a:r>
            <a:endParaRPr lang="en-US" dirty="0"/>
          </a:p>
        </p:txBody>
      </p:sp>
      <p:sp>
        <p:nvSpPr>
          <p:cNvPr id="5" name="Text Placeholder 4"/>
          <p:cNvSpPr>
            <a:spLocks noGrp="1"/>
          </p:cNvSpPr>
          <p:nvPr>
            <p:ph type="body" sz="quarter" idx="3"/>
          </p:nvPr>
        </p:nvSpPr>
        <p:spPr/>
        <p:txBody>
          <a:bodyPr/>
          <a:lstStyle/>
          <a:p>
            <a:r>
              <a:rPr lang="en-US" dirty="0" smtClean="0"/>
              <a:t>Activated sludge system</a:t>
            </a:r>
            <a:endParaRPr lang="en-US" dirty="0"/>
          </a:p>
        </p:txBody>
      </p:sp>
      <p:graphicFrame>
        <p:nvGraphicFramePr>
          <p:cNvPr id="7" name="مخطط 9"/>
          <p:cNvGraphicFramePr>
            <a:graphicFrameLocks noGrp="1"/>
          </p:cNvGraphicFramePr>
          <p:nvPr>
            <p:ph sz="half" idx="2"/>
            <p:extLst>
              <p:ext uri="{D42A27DB-BD31-4B8C-83A1-F6EECF244321}">
                <p14:modId xmlns:p14="http://schemas.microsoft.com/office/powerpoint/2010/main" val="3014761621"/>
              </p:ext>
            </p:extLst>
          </p:nvPr>
        </p:nvGraphicFramePr>
        <p:xfrm>
          <a:off x="152401" y="2438400"/>
          <a:ext cx="4191000" cy="3733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مخطط 5"/>
          <p:cNvGraphicFramePr>
            <a:graphicFrameLocks noGrp="1"/>
          </p:cNvGraphicFramePr>
          <p:nvPr>
            <p:ph sz="quarter" idx="4"/>
            <p:extLst>
              <p:ext uri="{D42A27DB-BD31-4B8C-83A1-F6EECF244321}">
                <p14:modId xmlns:p14="http://schemas.microsoft.com/office/powerpoint/2010/main" val="375685083"/>
              </p:ext>
            </p:extLst>
          </p:nvPr>
        </p:nvGraphicFramePr>
        <p:xfrm>
          <a:off x="4572000" y="2362200"/>
          <a:ext cx="44196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8799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9000">
              <a:schemeClr val="accent2">
                <a:lumMod val="20000"/>
                <a:lumOff val="80000"/>
              </a:schemeClr>
            </a:gs>
            <a:gs pos="25000">
              <a:schemeClr val="accent2">
                <a:lumMod val="60000"/>
                <a:lumOff val="4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b="0" dirty="0"/>
              <a:t/>
            </a:r>
            <a:br>
              <a:rPr lang="en-US" b="0" dirty="0"/>
            </a:br>
            <a:r>
              <a:rPr lang="en-US" b="0" dirty="0"/>
              <a:t/>
            </a:r>
            <a:br>
              <a:rPr lang="en-US" b="0" dirty="0"/>
            </a:br>
            <a:r>
              <a:rPr lang="en-US" b="0" dirty="0"/>
              <a:t>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Olive Mill Waste Water Management </a:t>
            </a:r>
          </a:p>
        </p:txBody>
      </p:sp>
      <p:sp>
        <p:nvSpPr>
          <p:cNvPr id="3" name="Subtitle 2"/>
          <p:cNvSpPr>
            <a:spLocks noGrp="1"/>
          </p:cNvSpPr>
          <p:nvPr>
            <p:ph type="subTitle" idx="1"/>
          </p:nvPr>
        </p:nvSpPr>
        <p:spPr>
          <a:xfrm>
            <a:off x="990600" y="3124200"/>
            <a:ext cx="7854696" cy="2895600"/>
          </a:xfrm>
        </p:spPr>
        <p:txBody>
          <a:bodyPr/>
          <a:lstStyle/>
          <a:p>
            <a:pPr algn="ctr"/>
            <a:r>
              <a:rPr lang="en-US" dirty="0" smtClean="0">
                <a:latin typeface="Times New Roman" pitchFamily="18" charset="0"/>
                <a:cs typeface="Times New Roman" pitchFamily="18" charset="0"/>
              </a:rPr>
              <a:t>By : </a:t>
            </a:r>
          </a:p>
          <a:p>
            <a:pPr algn="ctr"/>
            <a:r>
              <a:rPr lang="en-US" dirty="0" err="1">
                <a:latin typeface="Times New Roman" pitchFamily="18" charset="0"/>
                <a:cs typeface="Times New Roman" pitchFamily="18" charset="0"/>
              </a:rPr>
              <a:t>W</a:t>
            </a:r>
            <a:r>
              <a:rPr lang="en-US" dirty="0" err="1" smtClean="0">
                <a:latin typeface="Times New Roman" pitchFamily="18" charset="0"/>
                <a:cs typeface="Times New Roman" pitchFamily="18" charset="0"/>
              </a:rPr>
              <a:t>ala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Abd</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a:t>
            </a:r>
            <a:r>
              <a:rPr lang="en-US" dirty="0" smtClean="0">
                <a:latin typeface="Times New Roman" pitchFamily="18" charset="0"/>
                <a:cs typeface="Times New Roman" pitchFamily="18" charset="0"/>
              </a:rPr>
              <a:t>llah (1081023 )</a:t>
            </a:r>
          </a:p>
          <a:p>
            <a:pPr algn="ctr"/>
            <a:r>
              <a:rPr lang="en-US" dirty="0" smtClean="0">
                <a:latin typeface="Times New Roman" pitchFamily="18" charset="0"/>
                <a:cs typeface="Times New Roman" pitchFamily="18" charset="0"/>
              </a:rPr>
              <a:t>Samar </a:t>
            </a:r>
            <a:r>
              <a:rPr lang="en-US" dirty="0" err="1">
                <a:latin typeface="Times New Roman" pitchFamily="18" charset="0"/>
                <a:cs typeface="Times New Roman" pitchFamily="18" charset="0"/>
              </a:rPr>
              <a:t>S</a:t>
            </a:r>
            <a:r>
              <a:rPr lang="en-US" dirty="0" err="1" smtClean="0">
                <a:latin typeface="Times New Roman" pitchFamily="18" charset="0"/>
                <a:cs typeface="Times New Roman" pitchFamily="18" charset="0"/>
              </a:rPr>
              <a:t>alameen</a:t>
            </a:r>
            <a:r>
              <a:rPr lang="en-US" dirty="0" smtClean="0">
                <a:latin typeface="Times New Roman" pitchFamily="18" charset="0"/>
                <a:cs typeface="Times New Roman" pitchFamily="18" charset="0"/>
              </a:rPr>
              <a:t>(1081315)</a:t>
            </a:r>
          </a:p>
          <a:p>
            <a:pPr algn="ct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Supervised by : </a:t>
            </a:r>
            <a:r>
              <a:rPr lang="en-US" dirty="0" err="1" smtClean="0">
                <a:latin typeface="Times New Roman" pitchFamily="18" charset="0"/>
                <a:cs typeface="Times New Roman" pitchFamily="18" charset="0"/>
              </a:rPr>
              <a:t>Dr.Omar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Zimmo</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6586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endParaRPr lang="en-US" dirty="0"/>
          </a:p>
        </p:txBody>
      </p:sp>
      <p:sp>
        <p:nvSpPr>
          <p:cNvPr id="3" name="Text Placeholder 2"/>
          <p:cNvSpPr>
            <a:spLocks noGrp="1"/>
          </p:cNvSpPr>
          <p:nvPr>
            <p:ph type="body" idx="1"/>
          </p:nvPr>
        </p:nvSpPr>
        <p:spPr>
          <a:xfrm>
            <a:off x="457200" y="1066801"/>
            <a:ext cx="4040188" cy="685800"/>
          </a:xfrm>
        </p:spPr>
        <p:txBody>
          <a:bodyPr>
            <a:normAutofit/>
          </a:bodyPr>
          <a:lstStyle/>
          <a:p>
            <a:r>
              <a:rPr lang="en-US" sz="3200" dirty="0" smtClean="0"/>
              <a:t>Trickling filter</a:t>
            </a:r>
            <a:endParaRPr lang="en-US" sz="3200" dirty="0"/>
          </a:p>
        </p:txBody>
      </p:sp>
      <p:sp>
        <p:nvSpPr>
          <p:cNvPr id="5" name="Text Placeholder 4"/>
          <p:cNvSpPr>
            <a:spLocks noGrp="1"/>
          </p:cNvSpPr>
          <p:nvPr>
            <p:ph type="body" sz="quarter" idx="3"/>
          </p:nvPr>
        </p:nvSpPr>
        <p:spPr>
          <a:xfrm>
            <a:off x="5334000" y="914400"/>
            <a:ext cx="3352800" cy="762001"/>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smtClean="0"/>
              <a:t>C=C˳[f + (1-f) e^-</a:t>
            </a:r>
            <a:r>
              <a:rPr lang="en-US" dirty="0" err="1" smtClean="0"/>
              <a:t>kt</a:t>
            </a:r>
            <a:r>
              <a:rPr lang="en-US" dirty="0" smtClean="0"/>
              <a:t>]</a:t>
            </a:r>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3373466870"/>
              </p:ext>
            </p:extLst>
          </p:nvPr>
        </p:nvGraphicFramePr>
        <p:xfrm>
          <a:off x="6553200" y="2209800"/>
          <a:ext cx="2057400" cy="2057400"/>
        </p:xfrm>
        <a:graphic>
          <a:graphicData uri="http://schemas.openxmlformats.org/drawingml/2006/table">
            <a:tbl>
              <a:tblPr>
                <a:tableStyleId>{5C22544A-7EE6-4342-B048-85BDC9FD1C3A}</a:tableStyleId>
              </a:tblPr>
              <a:tblGrid>
                <a:gridCol w="1107644"/>
                <a:gridCol w="949756"/>
              </a:tblGrid>
              <a:tr h="514350">
                <a:tc>
                  <a:txBody>
                    <a:bodyPr/>
                    <a:lstStyle/>
                    <a:p>
                      <a:pPr algn="l" fontAlgn="b"/>
                      <a:r>
                        <a:rPr lang="en-US" sz="2400" u="none" strike="noStrike" dirty="0" smtClean="0">
                          <a:effectLst/>
                        </a:rPr>
                        <a:t>K   =</a:t>
                      </a:r>
                      <a:endParaRPr lang="en-US" sz="2400" b="0" i="0" u="none" strike="noStrike" dirty="0">
                        <a:solidFill>
                          <a:srgbClr val="000000"/>
                        </a:solidFill>
                        <a:effectLst/>
                        <a:latin typeface="Calibri"/>
                      </a:endParaRPr>
                    </a:p>
                  </a:txBody>
                  <a:tcPr marL="9525" marR="9525" marT="9525" marB="0" anchor="b"/>
                </a:tc>
                <a:tc>
                  <a:txBody>
                    <a:bodyPr/>
                    <a:lstStyle/>
                    <a:p>
                      <a:pPr algn="r" fontAlgn="b"/>
                      <a:r>
                        <a:rPr lang="en-US" sz="2400" u="none" strike="noStrike" dirty="0" smtClean="0">
                          <a:effectLst/>
                        </a:rPr>
                        <a:t>0.535</a:t>
                      </a:r>
                      <a:endParaRPr lang="en-US" sz="2400" b="0" i="0" u="none" strike="noStrike" dirty="0">
                        <a:solidFill>
                          <a:srgbClr val="000000"/>
                        </a:solidFill>
                        <a:effectLst/>
                        <a:latin typeface="Calibri"/>
                      </a:endParaRPr>
                    </a:p>
                  </a:txBody>
                  <a:tcPr marL="9525" marR="9525" marT="9525" marB="0" anchor="b"/>
                </a:tc>
              </a:tr>
              <a:tr h="514350">
                <a:tc>
                  <a:txBody>
                    <a:bodyPr/>
                    <a:lstStyle/>
                    <a:p>
                      <a:pPr algn="l" fontAlgn="b"/>
                      <a:r>
                        <a:rPr lang="en-US" sz="2400" u="none" strike="noStrike" dirty="0" smtClean="0">
                          <a:effectLst/>
                        </a:rPr>
                        <a:t>F1 =</a:t>
                      </a:r>
                      <a:endParaRPr lang="en-US" sz="2400" b="0" i="0" u="none" strike="noStrike" dirty="0">
                        <a:solidFill>
                          <a:srgbClr val="000000"/>
                        </a:solidFill>
                        <a:effectLst/>
                        <a:latin typeface="Calibri"/>
                      </a:endParaRPr>
                    </a:p>
                  </a:txBody>
                  <a:tcPr marL="9525" marR="9525" marT="9525" marB="0" anchor="b"/>
                </a:tc>
                <a:tc>
                  <a:txBody>
                    <a:bodyPr/>
                    <a:lstStyle/>
                    <a:p>
                      <a:pPr algn="r" fontAlgn="b"/>
                      <a:r>
                        <a:rPr lang="en-US" sz="2400" u="none" strike="noStrike" dirty="0" smtClean="0">
                          <a:effectLst/>
                        </a:rPr>
                        <a:t>0.249</a:t>
                      </a:r>
                      <a:endParaRPr lang="en-US" sz="2400" b="0" i="0" u="none" strike="noStrike" dirty="0">
                        <a:solidFill>
                          <a:srgbClr val="000000"/>
                        </a:solidFill>
                        <a:effectLst/>
                        <a:latin typeface="Calibri"/>
                      </a:endParaRPr>
                    </a:p>
                  </a:txBody>
                  <a:tcPr marL="9525" marR="9525" marT="9525" marB="0" anchor="b"/>
                </a:tc>
              </a:tr>
              <a:tr h="514350">
                <a:tc>
                  <a:txBody>
                    <a:bodyPr/>
                    <a:lstStyle/>
                    <a:p>
                      <a:pPr algn="l" fontAlgn="b"/>
                      <a:r>
                        <a:rPr lang="en-US" sz="2400" u="none" strike="noStrike" dirty="0" smtClean="0">
                          <a:effectLst/>
                        </a:rPr>
                        <a:t>F2 =</a:t>
                      </a:r>
                      <a:endParaRPr lang="en-US" sz="2400" b="0" i="0" u="none" strike="noStrike" dirty="0">
                        <a:solidFill>
                          <a:srgbClr val="000000"/>
                        </a:solidFill>
                        <a:effectLst/>
                        <a:latin typeface="Calibri"/>
                      </a:endParaRPr>
                    </a:p>
                  </a:txBody>
                  <a:tcPr marL="9525" marR="9525" marT="9525" marB="0" anchor="b"/>
                </a:tc>
                <a:tc>
                  <a:txBody>
                    <a:bodyPr/>
                    <a:lstStyle/>
                    <a:p>
                      <a:pPr algn="r" fontAlgn="b"/>
                      <a:r>
                        <a:rPr lang="en-US" sz="2400" u="none" strike="noStrike" dirty="0" smtClean="0">
                          <a:effectLst/>
                        </a:rPr>
                        <a:t>0.223</a:t>
                      </a:r>
                      <a:endParaRPr lang="en-US" sz="2400" b="0" i="0" u="none" strike="noStrike" dirty="0">
                        <a:solidFill>
                          <a:srgbClr val="000000"/>
                        </a:solidFill>
                        <a:effectLst/>
                        <a:latin typeface="Calibri"/>
                      </a:endParaRPr>
                    </a:p>
                  </a:txBody>
                  <a:tcPr marL="9525" marR="9525" marT="9525" marB="0" anchor="b"/>
                </a:tc>
              </a:tr>
              <a:tr h="514350">
                <a:tc>
                  <a:txBody>
                    <a:bodyPr/>
                    <a:lstStyle/>
                    <a:p>
                      <a:pPr algn="l" fontAlgn="b"/>
                      <a:r>
                        <a:rPr lang="en-US" sz="2400" u="none" strike="noStrike" dirty="0" smtClean="0">
                          <a:effectLst/>
                        </a:rPr>
                        <a:t>F3=</a:t>
                      </a:r>
                      <a:endParaRPr lang="en-US" sz="2400" b="0" i="0" u="none" strike="noStrike" dirty="0">
                        <a:solidFill>
                          <a:srgbClr val="000000"/>
                        </a:solidFill>
                        <a:effectLst/>
                        <a:latin typeface="Calibri"/>
                      </a:endParaRPr>
                    </a:p>
                  </a:txBody>
                  <a:tcPr marL="9525" marR="9525" marT="9525" marB="0" anchor="b"/>
                </a:tc>
                <a:tc>
                  <a:txBody>
                    <a:bodyPr/>
                    <a:lstStyle/>
                    <a:p>
                      <a:pPr algn="r" fontAlgn="b"/>
                      <a:r>
                        <a:rPr lang="en-US" sz="2400" u="none" strike="noStrike" dirty="0" smtClean="0">
                          <a:effectLst/>
                        </a:rPr>
                        <a:t>0.254</a:t>
                      </a:r>
                      <a:endParaRPr lang="en-US" sz="2400" b="0" i="0" u="none" strike="noStrike" dirty="0">
                        <a:solidFill>
                          <a:srgbClr val="000000"/>
                        </a:solidFill>
                        <a:effectLst/>
                        <a:latin typeface="Calibri"/>
                      </a:endParaRPr>
                    </a:p>
                  </a:txBody>
                  <a:tcPr marL="9525" marR="9525" marT="9525" marB="0" anchor="b"/>
                </a:tc>
              </a:tr>
            </a:tbl>
          </a:graphicData>
        </a:graphic>
      </p:graphicFrame>
      <p:sp>
        <p:nvSpPr>
          <p:cNvPr id="4" name="Content Placeholder 3"/>
          <p:cNvSpPr>
            <a:spLocks noGrp="1"/>
          </p:cNvSpPr>
          <p:nvPr>
            <p:ph sz="quarter" idx="2"/>
          </p:nvPr>
        </p:nvSpPr>
        <p:spPr/>
        <p:txBody>
          <a:bodyPr/>
          <a:lstStyle/>
          <a:p>
            <a:endParaRPr lang="en-US"/>
          </a:p>
        </p:txBody>
      </p:sp>
      <p:graphicFrame>
        <p:nvGraphicFramePr>
          <p:cNvPr id="9" name="Chart 8"/>
          <p:cNvGraphicFramePr/>
          <p:nvPr>
            <p:extLst>
              <p:ext uri="{D42A27DB-BD31-4B8C-83A1-F6EECF244321}">
                <p14:modId xmlns:p14="http://schemas.microsoft.com/office/powerpoint/2010/main" val="1380339320"/>
              </p:ext>
            </p:extLst>
          </p:nvPr>
        </p:nvGraphicFramePr>
        <p:xfrm>
          <a:off x="228600" y="1752600"/>
          <a:ext cx="60198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4474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l"/>
            <a:r>
              <a:rPr lang="en-US" dirty="0"/>
              <a:t>Cont’d</a:t>
            </a:r>
          </a:p>
        </p:txBody>
      </p:sp>
      <p:sp>
        <p:nvSpPr>
          <p:cNvPr id="3" name="Text Placeholder 2"/>
          <p:cNvSpPr>
            <a:spLocks noGrp="1"/>
          </p:cNvSpPr>
          <p:nvPr>
            <p:ph type="body" idx="1"/>
          </p:nvPr>
        </p:nvSpPr>
        <p:spPr>
          <a:xfrm>
            <a:off x="457200" y="1371601"/>
            <a:ext cx="4040188" cy="609600"/>
          </a:xfrm>
        </p:spPr>
        <p:txBody>
          <a:bodyPr>
            <a:normAutofit fontScale="92500"/>
          </a:bodyPr>
          <a:lstStyle/>
          <a:p>
            <a:r>
              <a:rPr lang="en-US" sz="2800" dirty="0" smtClean="0"/>
              <a:t>Activated sludge system</a:t>
            </a:r>
            <a:endParaRPr lang="en-US" sz="2800" dirty="0"/>
          </a:p>
        </p:txBody>
      </p:sp>
      <p:sp>
        <p:nvSpPr>
          <p:cNvPr id="5" name="Text Placeholder 4"/>
          <p:cNvSpPr>
            <a:spLocks noGrp="1"/>
          </p:cNvSpPr>
          <p:nvPr>
            <p:ph type="body" sz="quarter" idx="3"/>
          </p:nvPr>
        </p:nvSpPr>
        <p:spPr/>
        <p:txBody>
          <a:bodyPr/>
          <a:lstStyle/>
          <a:p>
            <a:endParaRPr lang="en-US"/>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2893205236"/>
              </p:ext>
            </p:extLst>
          </p:nvPr>
        </p:nvGraphicFramePr>
        <p:xfrm>
          <a:off x="7086600" y="2590800"/>
          <a:ext cx="1792288" cy="1864520"/>
        </p:xfrm>
        <a:graphic>
          <a:graphicData uri="http://schemas.openxmlformats.org/drawingml/2006/table">
            <a:tbl>
              <a:tblPr>
                <a:tableStyleId>{5C22544A-7EE6-4342-B048-85BDC9FD1C3A}</a:tableStyleId>
              </a:tblPr>
              <a:tblGrid>
                <a:gridCol w="896144"/>
                <a:gridCol w="896144"/>
              </a:tblGrid>
              <a:tr h="466130">
                <a:tc>
                  <a:txBody>
                    <a:bodyPr/>
                    <a:lstStyle/>
                    <a:p>
                      <a:pPr algn="l" fontAlgn="b"/>
                      <a:r>
                        <a:rPr lang="en-US" sz="1800" u="none" strike="noStrike" dirty="0">
                          <a:effectLst/>
                        </a:rPr>
                        <a:t>K =</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0.303814</a:t>
                      </a:r>
                      <a:endParaRPr lang="en-US" sz="1800" b="0" i="0" u="none" strike="noStrike">
                        <a:solidFill>
                          <a:srgbClr val="000000"/>
                        </a:solidFill>
                        <a:effectLst/>
                        <a:latin typeface="Calibri"/>
                      </a:endParaRPr>
                    </a:p>
                  </a:txBody>
                  <a:tcPr marL="9525" marR="9525" marT="9525" marB="0" anchor="b"/>
                </a:tc>
              </a:tr>
              <a:tr h="466130">
                <a:tc>
                  <a:txBody>
                    <a:bodyPr/>
                    <a:lstStyle/>
                    <a:p>
                      <a:pPr algn="l" fontAlgn="b"/>
                      <a:r>
                        <a:rPr lang="en-US" sz="1800" u="none" strike="noStrike" dirty="0">
                          <a:effectLst/>
                        </a:rPr>
                        <a:t>F1 =</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0.181005</a:t>
                      </a:r>
                      <a:endParaRPr lang="en-US" sz="1800" b="0" i="0" u="none" strike="noStrike" dirty="0">
                        <a:solidFill>
                          <a:srgbClr val="000000"/>
                        </a:solidFill>
                        <a:effectLst/>
                        <a:latin typeface="Calibri"/>
                      </a:endParaRPr>
                    </a:p>
                  </a:txBody>
                  <a:tcPr marL="9525" marR="9525" marT="9525" marB="0" anchor="b"/>
                </a:tc>
              </a:tr>
              <a:tr h="466130">
                <a:tc>
                  <a:txBody>
                    <a:bodyPr/>
                    <a:lstStyle/>
                    <a:p>
                      <a:pPr algn="l" fontAlgn="b"/>
                      <a:r>
                        <a:rPr lang="en-US" sz="1800" u="none" strike="noStrike">
                          <a:effectLst/>
                        </a:rPr>
                        <a:t>F2 =</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0.235416</a:t>
                      </a:r>
                      <a:endParaRPr lang="en-US" sz="1800" b="0" i="0" u="none" strike="noStrike">
                        <a:solidFill>
                          <a:srgbClr val="000000"/>
                        </a:solidFill>
                        <a:effectLst/>
                        <a:latin typeface="Calibri"/>
                      </a:endParaRPr>
                    </a:p>
                  </a:txBody>
                  <a:tcPr marL="9525" marR="9525" marT="9525" marB="0" anchor="b"/>
                </a:tc>
              </a:tr>
              <a:tr h="466130">
                <a:tc>
                  <a:txBody>
                    <a:bodyPr/>
                    <a:lstStyle/>
                    <a:p>
                      <a:pPr algn="l" fontAlgn="b"/>
                      <a:r>
                        <a:rPr lang="en-US" sz="1800" u="none" strike="noStrike">
                          <a:effectLst/>
                        </a:rPr>
                        <a:t>F3 =</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0.219805</a:t>
                      </a:r>
                      <a:endParaRPr lang="en-US" sz="1800" b="0" i="0" u="none" strike="noStrike" dirty="0">
                        <a:solidFill>
                          <a:srgbClr val="000000"/>
                        </a:solidFill>
                        <a:effectLst/>
                        <a:latin typeface="Calibri"/>
                      </a:endParaRPr>
                    </a:p>
                  </a:txBody>
                  <a:tcPr marL="9525" marR="9525" marT="9525" marB="0" anchor="b"/>
                </a:tc>
              </a:tr>
            </a:tbl>
          </a:graphicData>
        </a:graphic>
      </p:graphicFrame>
      <p:sp>
        <p:nvSpPr>
          <p:cNvPr id="4" name="Content Placeholder 3"/>
          <p:cNvSpPr>
            <a:spLocks noGrp="1"/>
          </p:cNvSpPr>
          <p:nvPr>
            <p:ph sz="quarter" idx="2"/>
          </p:nvPr>
        </p:nvSpPr>
        <p:spPr/>
        <p:txBody>
          <a:bodyPr/>
          <a:lstStyle/>
          <a:p>
            <a:endParaRPr lang="en-US"/>
          </a:p>
        </p:txBody>
      </p:sp>
      <p:graphicFrame>
        <p:nvGraphicFramePr>
          <p:cNvPr id="9" name="Chart 8"/>
          <p:cNvGraphicFramePr/>
          <p:nvPr>
            <p:extLst>
              <p:ext uri="{D42A27DB-BD31-4B8C-83A1-F6EECF244321}">
                <p14:modId xmlns:p14="http://schemas.microsoft.com/office/powerpoint/2010/main" val="3597365467"/>
              </p:ext>
            </p:extLst>
          </p:nvPr>
        </p:nvGraphicFramePr>
        <p:xfrm>
          <a:off x="457200" y="2133600"/>
          <a:ext cx="64008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1816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dirty="0" smtClean="0"/>
              <a:t>Conclusion</a:t>
            </a:r>
            <a:endParaRPr lang="en-US" dirty="0"/>
          </a:p>
        </p:txBody>
      </p:sp>
      <p:sp>
        <p:nvSpPr>
          <p:cNvPr id="3" name="Content Placeholder 2"/>
          <p:cNvSpPr>
            <a:spLocks noGrp="1"/>
          </p:cNvSpPr>
          <p:nvPr>
            <p:ph idx="1"/>
          </p:nvPr>
        </p:nvSpPr>
        <p:spPr>
          <a:xfrm>
            <a:off x="228600" y="1371600"/>
            <a:ext cx="8915400" cy="5257800"/>
          </a:xfrm>
        </p:spPr>
        <p:txBody>
          <a:bodyPr>
            <a:normAutofit lnSpcReduction="10000"/>
          </a:bodyPr>
          <a:lstStyle/>
          <a:p>
            <a:pPr>
              <a:lnSpc>
                <a:spcPct val="150000"/>
              </a:lnSpc>
            </a:pPr>
            <a:r>
              <a:rPr lang="en-US" dirty="0">
                <a:latin typeface="Times New Roman" pitchFamily="18" charset="0"/>
                <a:cs typeface="Times New Roman" pitchFamily="18" charset="0"/>
              </a:rPr>
              <a:t>Because the </a:t>
            </a:r>
            <a:r>
              <a:rPr lang="en-US" dirty="0" smtClean="0">
                <a:latin typeface="Times New Roman" pitchFamily="18" charset="0"/>
                <a:cs typeface="Times New Roman" pitchFamily="18" charset="0"/>
              </a:rPr>
              <a:t>3-phase system </a:t>
            </a:r>
            <a:r>
              <a:rPr lang="en-US" dirty="0">
                <a:latin typeface="Times New Roman" pitchFamily="18" charset="0"/>
                <a:cs typeface="Times New Roman" pitchFamily="18" charset="0"/>
              </a:rPr>
              <a:t>the dominant method for olive oil </a:t>
            </a:r>
            <a:r>
              <a:rPr lang="en-US" dirty="0" smtClean="0">
                <a:latin typeface="Times New Roman" pitchFamily="18" charset="0"/>
                <a:cs typeface="Times New Roman" pitchFamily="18" charset="0"/>
              </a:rPr>
              <a:t>extraction, </a:t>
            </a:r>
            <a:r>
              <a:rPr lang="en-US" dirty="0">
                <a:latin typeface="Times New Roman" pitchFamily="18" charset="0"/>
                <a:cs typeface="Times New Roman" pitchFamily="18" charset="0"/>
              </a:rPr>
              <a:t>very large amounts of liquid wastes is producing every </a:t>
            </a:r>
            <a:r>
              <a:rPr lang="en-US" dirty="0" smtClean="0">
                <a:latin typeface="Times New Roman" pitchFamily="18" charset="0"/>
                <a:cs typeface="Times New Roman" pitchFamily="18" charset="0"/>
              </a:rPr>
              <a:t>season.</a:t>
            </a:r>
          </a:p>
          <a:p>
            <a:pPr>
              <a:lnSpc>
                <a:spcPct val="150000"/>
              </a:lnSpc>
            </a:pPr>
            <a:r>
              <a:rPr lang="en-US" dirty="0">
                <a:latin typeface="Times New Roman" pitchFamily="18" charset="0"/>
                <a:cs typeface="Times New Roman" pitchFamily="18" charset="0"/>
              </a:rPr>
              <a:t>None the olive mills implement a management plane for OMWW. </a:t>
            </a:r>
            <a:endParaRPr lang="en-US" dirty="0" smtClean="0">
              <a:latin typeface="Times New Roman" pitchFamily="18" charset="0"/>
              <a:cs typeface="Times New Roman" pitchFamily="18" charset="0"/>
            </a:endParaRPr>
          </a:p>
          <a:p>
            <a:pPr>
              <a:lnSpc>
                <a:spcPct val="150000"/>
              </a:lnSpc>
            </a:pPr>
            <a:r>
              <a:rPr lang="en-US" dirty="0">
                <a:latin typeface="Times New Roman" pitchFamily="18" charset="0"/>
                <a:cs typeface="Times New Roman" pitchFamily="18" charset="0"/>
              </a:rPr>
              <a:t>This study shows olive mill waste was treated in circulating pond /T.F system, with a </a:t>
            </a:r>
            <a:r>
              <a:rPr lang="en-US" dirty="0" smtClean="0">
                <a:latin typeface="Times New Roman" pitchFamily="18" charset="0"/>
                <a:cs typeface="Times New Roman" pitchFamily="18" charset="0"/>
              </a:rPr>
              <a:t>K=0.535</a:t>
            </a:r>
            <a:r>
              <a:rPr lang="en-US" dirty="0">
                <a:latin typeface="Times New Roman" pitchFamily="18" charset="0"/>
                <a:cs typeface="Times New Roman" pitchFamily="18" charset="0"/>
              </a:rPr>
              <a:t>, or within the activated sludge system with </a:t>
            </a:r>
            <a:r>
              <a:rPr lang="en-US" dirty="0" smtClean="0">
                <a:latin typeface="Times New Roman" pitchFamily="18" charset="0"/>
                <a:cs typeface="Times New Roman" pitchFamily="18" charset="0"/>
              </a:rPr>
              <a:t>K=0.304.this </a:t>
            </a:r>
            <a:r>
              <a:rPr lang="en-US" dirty="0">
                <a:latin typeface="Times New Roman" pitchFamily="18" charset="0"/>
                <a:cs typeface="Times New Roman" pitchFamily="18" charset="0"/>
              </a:rPr>
              <a:t>suggesting strong treatment feasibility.</a:t>
            </a:r>
          </a:p>
          <a:p>
            <a:endParaRPr lang="en-US" dirty="0" smtClean="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483685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562600"/>
          </a:xfrm>
        </p:spPr>
        <p:txBody>
          <a:bodyPr>
            <a:normAutofit/>
          </a:bodyPr>
          <a:lstStyle/>
          <a:p>
            <a:pPr>
              <a:lnSpc>
                <a:spcPct val="150000"/>
              </a:lnSpc>
            </a:pPr>
            <a:r>
              <a:rPr lang="en-US" sz="2800" dirty="0">
                <a:latin typeface="Times New Roman" pitchFamily="18" charset="0"/>
                <a:cs typeface="Times New Roman" pitchFamily="18" charset="0"/>
              </a:rPr>
              <a:t>T.F/recirculating pond system  found to be  more applicable in the olive mill, this is because of low operating cost, low labor skill </a:t>
            </a:r>
            <a:r>
              <a:rPr lang="en-US" sz="2800" dirty="0" smtClean="0">
                <a:latin typeface="Times New Roman" pitchFamily="18" charset="0"/>
                <a:cs typeface="Times New Roman" pitchFamily="18" charset="0"/>
              </a:rPr>
              <a:t>requirement.</a:t>
            </a:r>
          </a:p>
          <a:p>
            <a:pPr marL="0" indent="0">
              <a:lnSpc>
                <a:spcPct val="150000"/>
              </a:lnSpc>
              <a:buNone/>
            </a:pPr>
            <a:endParaRPr lang="en-US" sz="2800" dirty="0" smtClean="0">
              <a:latin typeface="Times New Roman" pitchFamily="18" charset="0"/>
              <a:cs typeface="Times New Roman" pitchFamily="18" charset="0"/>
            </a:endParaRPr>
          </a:p>
          <a:p>
            <a:pPr>
              <a:lnSpc>
                <a:spcPct val="150000"/>
              </a:lnSpc>
            </a:pPr>
            <a:r>
              <a:rPr lang="en-US" sz="2800" dirty="0">
                <a:latin typeface="Times New Roman" pitchFamily="18" charset="0"/>
                <a:cs typeface="Times New Roman" pitchFamily="18" charset="0"/>
              </a:rPr>
              <a:t>the treatment of mill waste stream can be carried out at rural site by separation of the liquid from the solid, solid is to be composted and the liquid to be treated by a recirculating pond and trickling filter system.</a:t>
            </a:r>
          </a:p>
        </p:txBody>
      </p:sp>
    </p:spTree>
    <p:extLst>
      <p:ext uri="{BB962C8B-B14F-4D97-AF65-F5344CB8AC3E}">
        <p14:creationId xmlns:p14="http://schemas.microsoft.com/office/powerpoint/2010/main" val="905096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295400"/>
          </a:xfrm>
        </p:spPr>
        <p:txBody>
          <a:bodyPr>
            <a:normAutofit fontScale="90000"/>
          </a:bodyPr>
          <a:lstStyle/>
          <a:p>
            <a:r>
              <a:rPr lang="en-US" b="1" dirty="0" smtClean="0">
                <a:latin typeface="Times New Roman" pitchFamily="18" charset="0"/>
                <a:cs typeface="Times New Roman" pitchFamily="18" charset="0"/>
              </a:rPr>
              <a:t>The proposed OMW treatment plant</a:t>
            </a:r>
            <a:endParaRPr lang="en-US" b="1" dirty="0">
              <a:latin typeface="Times New Roman" pitchFamily="18" charset="0"/>
              <a:cs typeface="Times New Roman" pitchFamily="18" charset="0"/>
            </a:endParaRPr>
          </a:p>
        </p:txBody>
      </p:sp>
      <p:pic>
        <p:nvPicPr>
          <p:cNvPr id="4" name="Picture 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1" y="1537170"/>
            <a:ext cx="8000999" cy="51499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266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914400"/>
          </a:xfrm>
        </p:spPr>
        <p:txBody>
          <a:bodyPr/>
          <a:lstStyle/>
          <a:p>
            <a:r>
              <a:rPr lang="en-US" b="1" dirty="0" smtClean="0">
                <a:latin typeface="Times New Roman" pitchFamily="18" charset="0"/>
                <a:cs typeface="Times New Roman" pitchFamily="18" charset="0"/>
              </a:rPr>
              <a:t>Recommendations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76200" y="1219200"/>
            <a:ext cx="9067800" cy="5638800"/>
          </a:xfrm>
        </p:spPr>
        <p:txBody>
          <a:bodyPr>
            <a:normAutofit lnSpcReduction="10000"/>
          </a:bodyPr>
          <a:lstStyle/>
          <a:p>
            <a:pPr>
              <a:lnSpc>
                <a:spcPct val="150000"/>
              </a:lnSpc>
            </a:pPr>
            <a:r>
              <a:rPr lang="en-US" dirty="0">
                <a:latin typeface="Times New Roman" pitchFamily="18" charset="0"/>
                <a:cs typeface="Times New Roman" pitchFamily="18" charset="0"/>
              </a:rPr>
              <a:t>The olive mill waste disposal problem has two levels, the management level and the other is the technical level</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well management plan has to be established, focusing on the </a:t>
            </a:r>
            <a:r>
              <a:rPr lang="en-US" dirty="0" smtClean="0">
                <a:latin typeface="Times New Roman" pitchFamily="18" charset="0"/>
                <a:cs typeface="Times New Roman" pitchFamily="18" charset="0"/>
              </a:rPr>
              <a:t>following points:</a:t>
            </a:r>
          </a:p>
          <a:p>
            <a:pPr>
              <a:lnSpc>
                <a:spcPct val="150000"/>
              </a:lnSpc>
            </a:pPr>
            <a:r>
              <a:rPr lang="en-US" dirty="0" smtClean="0">
                <a:latin typeface="Times New Roman" pitchFamily="18" charset="0"/>
                <a:cs typeface="Times New Roman" pitchFamily="18" charset="0"/>
              </a:rPr>
              <a:t>cooperation between authorities ,have to be achieved in</a:t>
            </a:r>
          </a:p>
          <a:p>
            <a:pPr marL="0" indent="0">
              <a:lnSpc>
                <a:spcPct val="150000"/>
              </a:lnSpc>
              <a:buNone/>
            </a:pPr>
            <a:r>
              <a:rPr lang="en-US" dirty="0" smtClean="0">
                <a:latin typeface="Times New Roman" pitchFamily="18" charset="0"/>
                <a:cs typeface="Times New Roman" pitchFamily="18" charset="0"/>
              </a:rPr>
              <a:t>a manner to enforce OMWW treatment before discharge it </a:t>
            </a:r>
          </a:p>
          <a:p>
            <a:pPr>
              <a:lnSpc>
                <a:spcPct val="150000"/>
              </a:lnSpc>
            </a:pPr>
            <a:r>
              <a:rPr lang="en-US" dirty="0" smtClean="0">
                <a:latin typeface="Times New Roman" pitchFamily="18" charset="0"/>
                <a:cs typeface="Times New Roman" pitchFamily="18" charset="0"/>
              </a:rPr>
              <a:t>Providing </a:t>
            </a:r>
            <a:r>
              <a:rPr lang="en-US" dirty="0">
                <a:latin typeface="Times New Roman" pitchFamily="18" charset="0"/>
                <a:cs typeface="Times New Roman" pitchFamily="18" charset="0"/>
              </a:rPr>
              <a:t>training courses for the farmer and the olive mill owner ,to increase the level of awareness of the significant impact of the </a:t>
            </a:r>
            <a:r>
              <a:rPr lang="en-US" dirty="0" smtClean="0">
                <a:latin typeface="Times New Roman" pitchFamily="18" charset="0"/>
                <a:cs typeface="Times New Roman" pitchFamily="18" charset="0"/>
              </a:rPr>
              <a:t>problem   </a:t>
            </a:r>
          </a:p>
          <a:p>
            <a:endParaRPr lang="en-US" dirty="0"/>
          </a:p>
        </p:txBody>
      </p:sp>
    </p:spTree>
    <p:extLst>
      <p:ext uri="{BB962C8B-B14F-4D97-AF65-F5344CB8AC3E}">
        <p14:creationId xmlns:p14="http://schemas.microsoft.com/office/powerpoint/2010/main" val="4192001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11162"/>
          </a:xfrm>
        </p:spPr>
        <p:txBody>
          <a:bodyPr>
            <a:normAutofit fontScale="90000"/>
          </a:bodyPr>
          <a:lstStyle/>
          <a:p>
            <a:endParaRPr lang="en-US" dirty="0"/>
          </a:p>
        </p:txBody>
      </p:sp>
      <p:sp>
        <p:nvSpPr>
          <p:cNvPr id="3" name="Content Placeholder 2"/>
          <p:cNvSpPr>
            <a:spLocks noGrp="1"/>
          </p:cNvSpPr>
          <p:nvPr>
            <p:ph idx="1"/>
          </p:nvPr>
        </p:nvSpPr>
        <p:spPr>
          <a:xfrm>
            <a:off x="152400" y="762000"/>
            <a:ext cx="9067800" cy="5943600"/>
          </a:xfrm>
        </p:spPr>
        <p:txBody>
          <a:bodyPr>
            <a:normAutofit/>
          </a:bodyPr>
          <a:lstStyle/>
          <a:p>
            <a:r>
              <a:rPr lang="en-US" dirty="0">
                <a:latin typeface="Times New Roman" pitchFamily="18" charset="0"/>
                <a:cs typeface="Times New Roman" pitchFamily="18" charset="0"/>
              </a:rPr>
              <a:t>The back washing of the gravel filter is hard and  high water consuming </a:t>
            </a:r>
            <a:r>
              <a:rPr lang="en-US" dirty="0" smtClean="0">
                <a:latin typeface="Times New Roman" pitchFamily="18" charset="0"/>
                <a:cs typeface="Times New Roman" pitchFamily="18" charset="0"/>
              </a:rPr>
              <a:t>process.</a:t>
            </a:r>
          </a:p>
          <a:p>
            <a:pPr marL="0" indent="0">
              <a:buNone/>
            </a:pP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The </a:t>
            </a:r>
            <a:r>
              <a:rPr lang="en-US" dirty="0" err="1">
                <a:latin typeface="Times New Roman" pitchFamily="18" charset="0"/>
                <a:cs typeface="Times New Roman" pitchFamily="18" charset="0"/>
              </a:rPr>
              <a:t>phytotoxicity</a:t>
            </a:r>
            <a:r>
              <a:rPr lang="en-US" dirty="0">
                <a:latin typeface="Times New Roman" pitchFamily="18" charset="0"/>
                <a:cs typeface="Times New Roman" pitchFamily="18" charset="0"/>
              </a:rPr>
              <a:t> of the treated OMWW has to be determined precisely to grantee the Consistency with the Palestinians standard for irrigation water</a:t>
            </a:r>
            <a:r>
              <a:rPr lang="en-US" dirty="0" smtClean="0">
                <a:latin typeface="Times New Roman" pitchFamily="18" charset="0"/>
                <a:cs typeface="Times New Roman" pitchFamily="18" charset="0"/>
              </a:rPr>
              <a:t>.</a:t>
            </a:r>
          </a:p>
          <a:p>
            <a:pPr marL="0" indent="0">
              <a:buNone/>
            </a:pP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The olive washing water could be screened and then used in the treatment plant for dilution purposes</a:t>
            </a:r>
            <a:r>
              <a:rPr lang="en-US" dirty="0" smtClean="0">
                <a:latin typeface="Times New Roman" pitchFamily="18" charset="0"/>
                <a:cs typeface="Times New Roman" pitchFamily="18" charset="0"/>
              </a:rPr>
              <a:t>.</a:t>
            </a:r>
          </a:p>
          <a:p>
            <a:pPr marL="0" indent="0">
              <a:buNone/>
            </a:pP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Initial </a:t>
            </a:r>
            <a:r>
              <a:rPr lang="en-US" dirty="0">
                <a:latin typeface="Times New Roman" pitchFamily="18" charset="0"/>
                <a:cs typeface="Times New Roman" pitchFamily="18" charset="0"/>
              </a:rPr>
              <a:t>Feasibility study of the project must be established. Also centralized decentralized treatment option must be considered. </a:t>
            </a:r>
          </a:p>
          <a:p>
            <a:endParaRPr lang="en-US" dirty="0"/>
          </a:p>
        </p:txBody>
      </p:sp>
    </p:spTree>
    <p:extLst>
      <p:ext uri="{BB962C8B-B14F-4D97-AF65-F5344CB8AC3E}">
        <p14:creationId xmlns:p14="http://schemas.microsoft.com/office/powerpoint/2010/main" val="2453641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eng,,,\pizap.com13686336046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62199" y="3429000"/>
            <a:ext cx="4419601" cy="1676400"/>
          </a:xfrm>
        </p:spPr>
        <p:style>
          <a:lnRef idx="2">
            <a:schemeClr val="dk1"/>
          </a:lnRef>
          <a:fillRef idx="1">
            <a:schemeClr val="lt1"/>
          </a:fillRef>
          <a:effectRef idx="0">
            <a:schemeClr val="dk1"/>
          </a:effectRef>
          <a:fontRef idx="minor">
            <a:schemeClr val="dk1"/>
          </a:fontRef>
        </p:style>
        <p:txBody>
          <a:bodyPr>
            <a:normAutofit/>
          </a:bodyPr>
          <a:lstStyle/>
          <a:p>
            <a:r>
              <a:rPr lang="en-US" sz="4800" b="0" dirty="0" smtClean="0">
                <a:ln w="18415" cmpd="sng">
                  <a:solidFill>
                    <a:schemeClr val="tx2">
                      <a:lumMod val="10000"/>
                    </a:schemeClr>
                  </a:solidFill>
                  <a:prstDash val="solid"/>
                </a:ln>
                <a:solidFill>
                  <a:schemeClr val="tx2">
                    <a:lumMod val="25000"/>
                  </a:schemeClr>
                </a:solidFill>
                <a:effectLst>
                  <a:outerShdw blurRad="63500" dir="3600000" algn="tl" rotWithShape="0">
                    <a:srgbClr val="000000">
                      <a:alpha val="70000"/>
                    </a:srgbClr>
                  </a:outerShdw>
                </a:effectLst>
                <a:latin typeface="Times New Roman" pitchFamily="18" charset="0"/>
                <a:cs typeface="Times New Roman" pitchFamily="18" charset="0"/>
              </a:rPr>
              <a:t>Any questions ?!</a:t>
            </a:r>
            <a:endParaRPr lang="en-US" sz="4800" b="0" dirty="0">
              <a:ln w="18415" cmpd="sng">
                <a:solidFill>
                  <a:schemeClr val="tx2">
                    <a:lumMod val="10000"/>
                  </a:schemeClr>
                </a:solidFill>
                <a:prstDash val="solid"/>
              </a:ln>
              <a:solidFill>
                <a:schemeClr val="tx2">
                  <a:lumMod val="25000"/>
                </a:schemeClr>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Text Placeholder 2"/>
          <p:cNvSpPr>
            <a:spLocks noGrp="1"/>
          </p:cNvSpPr>
          <p:nvPr>
            <p:ph type="body" idx="1"/>
          </p:nvPr>
        </p:nvSpPr>
        <p:spPr>
          <a:xfrm>
            <a:off x="2362200" y="1676400"/>
            <a:ext cx="4419600" cy="1752600"/>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ctr"/>
            <a:endParaRPr lang="en-US" sz="60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algn="ct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Thank You </a:t>
            </a:r>
            <a:endPar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00215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lstStyle/>
          <a:p>
            <a:r>
              <a:rPr lang="en-US" b="1" dirty="0" smtClean="0">
                <a:latin typeface="Times New Roman" pitchFamily="18" charset="0"/>
                <a:cs typeface="Times New Roman" pitchFamily="18" charset="0"/>
              </a:rPr>
              <a:t>Introduction</a:t>
            </a:r>
            <a:endParaRPr lang="en-US" b="1" dirty="0">
              <a:latin typeface="Times New Roman" pitchFamily="18" charset="0"/>
              <a:cs typeface="Times New Roman" pitchFamily="18" charset="0"/>
            </a:endParaRPr>
          </a:p>
        </p:txBody>
      </p:sp>
      <p:sp>
        <p:nvSpPr>
          <p:cNvPr id="3" name="Content Placeholder 2"/>
          <p:cNvSpPr>
            <a:spLocks noGrp="1"/>
          </p:cNvSpPr>
          <p:nvPr>
            <p:ph sz="half" idx="1"/>
          </p:nvPr>
        </p:nvSpPr>
        <p:spPr>
          <a:xfrm>
            <a:off x="152400" y="1447800"/>
            <a:ext cx="4648200" cy="4907125"/>
          </a:xfrm>
        </p:spPr>
        <p:txBody>
          <a:bodyPr>
            <a:normAutofit lnSpcReduction="10000"/>
          </a:bodyPr>
          <a:lstStyle/>
          <a:p>
            <a:r>
              <a:rPr lang="en-US" dirty="0">
                <a:latin typeface="Times New Roman" pitchFamily="18" charset="0"/>
                <a:cs typeface="Times New Roman" pitchFamily="18" charset="0"/>
              </a:rPr>
              <a:t>In Palestine ,the problem of untreated OMW discharge is urgent .</a:t>
            </a:r>
          </a:p>
          <a:p>
            <a:r>
              <a:rPr lang="en-US" dirty="0" smtClean="0">
                <a:latin typeface="Times New Roman" pitchFamily="18" charset="0"/>
                <a:cs typeface="Times New Roman" pitchFamily="18" charset="0"/>
              </a:rPr>
              <a:t>Several </a:t>
            </a:r>
            <a:r>
              <a:rPr lang="en-US" dirty="0">
                <a:latin typeface="Times New Roman" pitchFamily="18" charset="0"/>
                <a:cs typeface="Times New Roman" pitchFamily="18" charset="0"/>
              </a:rPr>
              <a:t>hundred thousands cubic meters of untreated W.W is discharged into open areas and cesspools .</a:t>
            </a: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current project addresses this issue by relatively basic treatment scheme that can be implemented to olive mill sites for little cost with valuable end products.</a:t>
            </a:r>
          </a:p>
          <a:p>
            <a:endParaRPr lang="en-US" dirty="0"/>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28309" y="3593523"/>
            <a:ext cx="4315691" cy="32367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44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4" y="1163782"/>
            <a:ext cx="7162800" cy="2819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04088"/>
            <a:ext cx="8229600" cy="362712"/>
          </a:xfrm>
        </p:spPr>
        <p:txBody>
          <a:bodyPr>
            <a:normAutofit fontScale="90000"/>
          </a:bodyPr>
          <a:lstStyle/>
          <a:p>
            <a:r>
              <a:rPr lang="en-US" b="1" dirty="0" smtClean="0">
                <a:latin typeface="Times New Roman" pitchFamily="18" charset="0"/>
                <a:cs typeface="Times New Roman" pitchFamily="18" charset="0"/>
              </a:rPr>
              <a:t>Olive mill by product</a:t>
            </a:r>
            <a:endParaRPr lang="en-US" b="1" dirty="0">
              <a:latin typeface="Times New Roman" pitchFamily="18" charset="0"/>
              <a:cs typeface="Times New Roman" pitchFamily="18" charset="0"/>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706819644"/>
              </p:ext>
            </p:extLst>
          </p:nvPr>
        </p:nvGraphicFramePr>
        <p:xfrm>
          <a:off x="3429000" y="2573483"/>
          <a:ext cx="5257800" cy="2608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0682" y="4419600"/>
            <a:ext cx="1641764" cy="206862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4572000"/>
            <a:ext cx="1945915" cy="15972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descr="C:\Users\DELL\Downloads\97386086.jpg"/>
          <p:cNvPicPr>
            <a:picLocks noGrp="1" noChangeAspect="1" noChangeArrowheads="1"/>
          </p:cNvPicPr>
          <p:nvPr>
            <p:ph sz="half" idx="1"/>
          </p:nvPr>
        </p:nvPicPr>
        <p:blipFill>
          <a:blip r:embed="rId10">
            <a:extLst>
              <a:ext uri="{28A0092B-C50C-407E-A947-70E740481C1C}">
                <a14:useLocalDpi xmlns:a14="http://schemas.microsoft.com/office/drawing/2010/main" val="0"/>
              </a:ext>
            </a:extLst>
          </a:blip>
          <a:srcRect/>
          <a:stretch>
            <a:fillRect/>
          </a:stretch>
        </p:blipFill>
        <p:spPr bwMode="auto">
          <a:xfrm>
            <a:off x="7041604" y="4585855"/>
            <a:ext cx="2102396" cy="15833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396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fontScale="90000"/>
          </a:bodyPr>
          <a:lstStyle/>
          <a:p>
            <a:r>
              <a:rPr lang="en-US" sz="4800" b="1" dirty="0" smtClean="0">
                <a:latin typeface="Times New Roman" pitchFamily="18" charset="0"/>
                <a:cs typeface="Times New Roman" pitchFamily="18" charset="0"/>
              </a:rPr>
              <a:t>Olive mill owners questionnaire</a:t>
            </a:r>
            <a:endParaRPr lang="en-US" sz="4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5029200"/>
          </a:xfrm>
        </p:spPr>
        <p:txBody>
          <a:bodyPr>
            <a:normAutofit fontScale="55000" lnSpcReduction="20000"/>
          </a:bodyPr>
          <a:lstStyle/>
          <a:p>
            <a:endParaRPr lang="en-US" b="1" dirty="0" smtClean="0"/>
          </a:p>
          <a:p>
            <a:r>
              <a:rPr lang="en-US" sz="3800" b="1" dirty="0" smtClean="0">
                <a:latin typeface="Times New Roman" pitchFamily="18" charset="0"/>
                <a:cs typeface="Times New Roman" pitchFamily="18" charset="0"/>
              </a:rPr>
              <a:t>Main Objectives</a:t>
            </a:r>
          </a:p>
          <a:p>
            <a:endParaRPr lang="en-US" sz="3800" dirty="0">
              <a:latin typeface="Times New Roman" pitchFamily="18" charset="0"/>
              <a:cs typeface="Times New Roman" pitchFamily="18" charset="0"/>
            </a:endParaRPr>
          </a:p>
          <a:p>
            <a:pPr marL="514350" indent="-514350">
              <a:buFont typeface="+mj-lt"/>
              <a:buAutoNum type="arabicPeriod"/>
            </a:pPr>
            <a:r>
              <a:rPr lang="en-US" sz="3800" dirty="0">
                <a:latin typeface="Times New Roman" pitchFamily="18" charset="0"/>
                <a:cs typeface="Times New Roman" pitchFamily="18" charset="0"/>
              </a:rPr>
              <a:t>Olive </a:t>
            </a:r>
            <a:r>
              <a:rPr lang="en-US" sz="3800" dirty="0" smtClean="0">
                <a:latin typeface="Times New Roman" pitchFamily="18" charset="0"/>
                <a:cs typeface="Times New Roman" pitchFamily="18" charset="0"/>
              </a:rPr>
              <a:t>presses </a:t>
            </a:r>
            <a:r>
              <a:rPr lang="en-US" sz="3800" dirty="0">
                <a:latin typeface="Times New Roman" pitchFamily="18" charset="0"/>
                <a:cs typeface="Times New Roman" pitchFamily="18" charset="0"/>
              </a:rPr>
              <a:t>distribution according to operational status, and level of automation. </a:t>
            </a:r>
          </a:p>
          <a:p>
            <a:pPr marL="514350" indent="-514350">
              <a:buFont typeface="+mj-lt"/>
              <a:buAutoNum type="arabicPeriod"/>
            </a:pPr>
            <a:endParaRPr lang="en-US" sz="3800" dirty="0">
              <a:latin typeface="Times New Roman" pitchFamily="18" charset="0"/>
              <a:cs typeface="Times New Roman" pitchFamily="18" charset="0"/>
            </a:endParaRPr>
          </a:p>
          <a:p>
            <a:pPr marL="514350" indent="-514350">
              <a:buFont typeface="+mj-lt"/>
              <a:buAutoNum type="arabicPeriod"/>
            </a:pPr>
            <a:r>
              <a:rPr lang="en-US" sz="3800" dirty="0" smtClean="0">
                <a:latin typeface="Times New Roman" pitchFamily="18" charset="0"/>
                <a:cs typeface="Times New Roman" pitchFamily="18" charset="0"/>
              </a:rPr>
              <a:t>Quantity </a:t>
            </a:r>
            <a:r>
              <a:rPr lang="en-US" sz="3800" dirty="0">
                <a:latin typeface="Times New Roman" pitchFamily="18" charset="0"/>
                <a:cs typeface="Times New Roman" pitchFamily="18" charset="0"/>
              </a:rPr>
              <a:t>of olive mill waste production of </a:t>
            </a:r>
            <a:r>
              <a:rPr lang="en-US" sz="3800" dirty="0" err="1">
                <a:latin typeface="Times New Roman" pitchFamily="18" charset="0"/>
                <a:cs typeface="Times New Roman" pitchFamily="18" charset="0"/>
              </a:rPr>
              <a:t>jeft</a:t>
            </a:r>
            <a:r>
              <a:rPr lang="en-US" sz="3800" dirty="0">
                <a:latin typeface="Times New Roman" pitchFamily="18" charset="0"/>
                <a:cs typeface="Times New Roman" pitchFamily="18" charset="0"/>
              </a:rPr>
              <a:t> and </a:t>
            </a:r>
            <a:r>
              <a:rPr lang="en-US" sz="3800" dirty="0" err="1">
                <a:latin typeface="Times New Roman" pitchFamily="18" charset="0"/>
                <a:cs typeface="Times New Roman" pitchFamily="18" charset="0"/>
              </a:rPr>
              <a:t>zebar</a:t>
            </a:r>
            <a:r>
              <a:rPr lang="en-US" sz="3800" dirty="0">
                <a:latin typeface="Times New Roman" pitchFamily="18" charset="0"/>
                <a:cs typeface="Times New Roman" pitchFamily="18" charset="0"/>
              </a:rPr>
              <a:t>. </a:t>
            </a:r>
          </a:p>
          <a:p>
            <a:pPr marL="514350" indent="-514350">
              <a:buFont typeface="+mj-lt"/>
              <a:buAutoNum type="arabicPeriod"/>
            </a:pPr>
            <a:endParaRPr lang="en-US" sz="3800" dirty="0">
              <a:latin typeface="Times New Roman" pitchFamily="18" charset="0"/>
              <a:cs typeface="Times New Roman" pitchFamily="18" charset="0"/>
            </a:endParaRPr>
          </a:p>
          <a:p>
            <a:pPr marL="514350" indent="-514350">
              <a:buFont typeface="+mj-lt"/>
              <a:buAutoNum type="arabicPeriod"/>
            </a:pPr>
            <a:r>
              <a:rPr lang="en-US" sz="3800" dirty="0" smtClean="0">
                <a:latin typeface="Times New Roman" pitchFamily="18" charset="0"/>
                <a:cs typeface="Times New Roman" pitchFamily="18" charset="0"/>
              </a:rPr>
              <a:t>Number </a:t>
            </a:r>
            <a:r>
              <a:rPr lang="en-US" sz="3800" dirty="0">
                <a:latin typeface="Times New Roman" pitchFamily="18" charset="0"/>
                <a:cs typeface="Times New Roman" pitchFamily="18" charset="0"/>
              </a:rPr>
              <a:t>of employees and the mill working hour. </a:t>
            </a:r>
          </a:p>
          <a:p>
            <a:pPr marL="514350" indent="-514350">
              <a:buFont typeface="+mj-lt"/>
              <a:buAutoNum type="arabicPeriod"/>
            </a:pPr>
            <a:endParaRPr lang="en-US" sz="3800" dirty="0">
              <a:latin typeface="Times New Roman" pitchFamily="18" charset="0"/>
              <a:cs typeface="Times New Roman" pitchFamily="18" charset="0"/>
            </a:endParaRPr>
          </a:p>
          <a:p>
            <a:pPr marL="514350" indent="-514350">
              <a:buFont typeface="+mj-lt"/>
              <a:buAutoNum type="arabicPeriod"/>
            </a:pPr>
            <a:r>
              <a:rPr lang="en-US" sz="3800" dirty="0" smtClean="0">
                <a:latin typeface="Times New Roman" pitchFamily="18" charset="0"/>
                <a:cs typeface="Times New Roman" pitchFamily="18" charset="0"/>
              </a:rPr>
              <a:t>Olive </a:t>
            </a:r>
            <a:r>
              <a:rPr lang="en-US" sz="3800" dirty="0">
                <a:latin typeface="Times New Roman" pitchFamily="18" charset="0"/>
                <a:cs typeface="Times New Roman" pitchFamily="18" charset="0"/>
              </a:rPr>
              <a:t>pressing </a:t>
            </a:r>
            <a:r>
              <a:rPr lang="en-US" sz="3800" dirty="0" smtClean="0">
                <a:latin typeface="Times New Roman" pitchFamily="18" charset="0"/>
                <a:cs typeface="Times New Roman" pitchFamily="18" charset="0"/>
              </a:rPr>
              <a:t>costs.</a:t>
            </a:r>
          </a:p>
          <a:p>
            <a:pPr marL="514350" indent="-514350">
              <a:buFont typeface="+mj-lt"/>
              <a:buAutoNum type="arabicPeriod"/>
            </a:pPr>
            <a:endParaRPr lang="en-US" sz="3800" dirty="0">
              <a:latin typeface="Times New Roman" pitchFamily="18" charset="0"/>
              <a:cs typeface="Times New Roman" pitchFamily="18" charset="0"/>
            </a:endParaRPr>
          </a:p>
          <a:p>
            <a:pPr marL="514350" indent="-514350">
              <a:buFont typeface="+mj-lt"/>
              <a:buAutoNum type="arabicPeriod"/>
            </a:pPr>
            <a:r>
              <a:rPr lang="en-US" sz="3800" dirty="0" smtClean="0">
                <a:latin typeface="Times New Roman" pitchFamily="18" charset="0"/>
                <a:cs typeface="Times New Roman" pitchFamily="18" charset="0"/>
              </a:rPr>
              <a:t>Coverage </a:t>
            </a:r>
            <a:r>
              <a:rPr lang="en-US" sz="3800" dirty="0">
                <a:latin typeface="Times New Roman" pitchFamily="18" charset="0"/>
                <a:cs typeface="Times New Roman" pitchFamily="18" charset="0"/>
              </a:rPr>
              <a:t>area of the mill and additional available area for construction a treatment plant. </a:t>
            </a:r>
          </a:p>
          <a:p>
            <a:pPr marL="514350" indent="-514350">
              <a:buFont typeface="+mj-lt"/>
              <a:buAutoNum type="arabicPeriod"/>
            </a:pPr>
            <a:endParaRPr lang="en-US" sz="3800" dirty="0">
              <a:latin typeface="Times New Roman" pitchFamily="18" charset="0"/>
              <a:cs typeface="Times New Roman" pitchFamily="18" charset="0"/>
            </a:endParaRPr>
          </a:p>
          <a:p>
            <a:pPr marL="514350" indent="-514350">
              <a:buFont typeface="+mj-lt"/>
              <a:buAutoNum type="arabicPeriod"/>
            </a:pPr>
            <a:r>
              <a:rPr lang="en-US" sz="3800" dirty="0" smtClean="0">
                <a:latin typeface="Times New Roman" pitchFamily="18" charset="0"/>
                <a:cs typeface="Times New Roman" pitchFamily="18" charset="0"/>
              </a:rPr>
              <a:t>Olive </a:t>
            </a:r>
            <a:r>
              <a:rPr lang="en-US" sz="3800" dirty="0">
                <a:latin typeface="Times New Roman" pitchFamily="18" charset="0"/>
                <a:cs typeface="Times New Roman" pitchFamily="18" charset="0"/>
              </a:rPr>
              <a:t>mill waste water management level. </a:t>
            </a:r>
          </a:p>
          <a:p>
            <a:pPr marL="514350" indent="-514350">
              <a:buFont typeface="+mj-lt"/>
              <a:buAutoNum type="arabicPeriod"/>
            </a:pPr>
            <a:endParaRPr lang="en-US" dirty="0"/>
          </a:p>
        </p:txBody>
      </p:sp>
    </p:spTree>
    <p:extLst>
      <p:ext uri="{BB962C8B-B14F-4D97-AF65-F5344CB8AC3E}">
        <p14:creationId xmlns:p14="http://schemas.microsoft.com/office/powerpoint/2010/main" val="842361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a:bodyPr>
          <a:lstStyle/>
          <a:p>
            <a:r>
              <a:rPr lang="en-US" sz="4800" b="1" dirty="0">
                <a:latin typeface="Times New Roman" pitchFamily="18" charset="0"/>
                <a:cs typeface="Times New Roman" pitchFamily="18" charset="0"/>
              </a:rPr>
              <a:t>Analysis of results </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686800" cy="5181600"/>
          </a:xfrm>
        </p:spPr>
        <p:txBody>
          <a:bodyPr>
            <a:normAutofit fontScale="92500"/>
          </a:bodyPr>
          <a:lstStyle/>
          <a:p>
            <a:endParaRPr lang="en-US" dirty="0"/>
          </a:p>
          <a:p>
            <a:r>
              <a:rPr lang="en-US" sz="2800" dirty="0">
                <a:latin typeface="Times New Roman" pitchFamily="18" charset="0"/>
                <a:cs typeface="Times New Roman" pitchFamily="18" charset="0"/>
              </a:rPr>
              <a:t>The majority of the olive-mills is located within the residential areas </a:t>
            </a:r>
            <a:r>
              <a:rPr lang="en-US" sz="2800" dirty="0" smtClean="0">
                <a:latin typeface="Times New Roman" pitchFamily="18" charset="0"/>
                <a:cs typeface="Times New Roman" pitchFamily="18" charset="0"/>
              </a:rPr>
              <a:t>,land </a:t>
            </a:r>
            <a:r>
              <a:rPr lang="en-US" sz="2800" dirty="0">
                <a:latin typeface="Times New Roman" pitchFamily="18" charset="0"/>
                <a:cs typeface="Times New Roman" pitchFamily="18" charset="0"/>
              </a:rPr>
              <a:t>areas ranges between </a:t>
            </a:r>
            <a:r>
              <a:rPr lang="en-US" sz="2800" dirty="0" smtClean="0">
                <a:latin typeface="Times New Roman" pitchFamily="18" charset="0"/>
                <a:cs typeface="Times New Roman" pitchFamily="18" charset="0"/>
              </a:rPr>
              <a:t>170-3000sqm</a:t>
            </a:r>
            <a:r>
              <a:rPr lang="en-US" sz="2800" dirty="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38% </a:t>
            </a:r>
            <a:r>
              <a:rPr lang="en-US" sz="2800" dirty="0">
                <a:latin typeface="Times New Roman" pitchFamily="18" charset="0"/>
                <a:cs typeface="Times New Roman" pitchFamily="18" charset="0"/>
              </a:rPr>
              <a:t>of the olive mill has excess area around the facility. </a:t>
            </a: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The production of olive mills waste (</a:t>
            </a:r>
            <a:r>
              <a:rPr lang="en-US" sz="2800" dirty="0" err="1">
                <a:latin typeface="Times New Roman" pitchFamily="18" charset="0"/>
                <a:cs typeface="Times New Roman" pitchFamily="18" charset="0"/>
              </a:rPr>
              <a:t>zebar</a:t>
            </a:r>
            <a:r>
              <a:rPr lang="en-US" sz="2800" dirty="0">
                <a:latin typeface="Times New Roman" pitchFamily="18" charset="0"/>
                <a:cs typeface="Times New Roman" pitchFamily="18" charset="0"/>
              </a:rPr>
              <a:t> and </a:t>
            </a:r>
            <a:r>
              <a:rPr lang="en-US" sz="2800" dirty="0" err="1">
                <a:latin typeface="Times New Roman" pitchFamily="18" charset="0"/>
                <a:cs typeface="Times New Roman" pitchFamily="18" charset="0"/>
              </a:rPr>
              <a:t>jeft</a:t>
            </a:r>
            <a:r>
              <a:rPr lang="en-US" sz="2800" dirty="0">
                <a:latin typeface="Times New Roman" pitchFamily="18" charset="0"/>
                <a:cs typeface="Times New Roman" pitchFamily="18" charset="0"/>
              </a:rPr>
              <a:t> ) varied widely </a:t>
            </a:r>
            <a:r>
              <a:rPr lang="en-US" sz="2800" dirty="0" smtClean="0">
                <a:latin typeface="Times New Roman" pitchFamily="18" charset="0"/>
                <a:cs typeface="Times New Roman" pitchFamily="18" charset="0"/>
              </a:rPr>
              <a:t>,due </a:t>
            </a:r>
            <a:r>
              <a:rPr lang="en-US" sz="2800" dirty="0">
                <a:latin typeface="Times New Roman" pitchFamily="18" charset="0"/>
                <a:cs typeface="Times New Roman" pitchFamily="18" charset="0"/>
              </a:rPr>
              <a:t>presence of other competitors </a:t>
            </a:r>
            <a:r>
              <a:rPr lang="en-US" sz="2800" dirty="0" smtClean="0">
                <a:latin typeface="Times New Roman" pitchFamily="18" charset="0"/>
                <a:cs typeface="Times New Roman" pitchFamily="18" charset="0"/>
              </a:rPr>
              <a:t>and variation in </a:t>
            </a:r>
            <a:r>
              <a:rPr lang="en-US" sz="2800" dirty="0">
                <a:latin typeface="Times New Roman" pitchFamily="18" charset="0"/>
                <a:cs typeface="Times New Roman" pitchFamily="18" charset="0"/>
              </a:rPr>
              <a:t>the amount of pressed olives </a:t>
            </a: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None of the surveyed mills implement a management plane for </a:t>
            </a:r>
            <a:r>
              <a:rPr lang="en-US" sz="2800" dirty="0" smtClean="0">
                <a:latin typeface="Times New Roman" pitchFamily="18" charset="0"/>
                <a:cs typeface="Times New Roman" pitchFamily="18" charset="0"/>
              </a:rPr>
              <a:t>OMWW.</a:t>
            </a:r>
            <a:endParaRPr lang="en-US" sz="2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199147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782"/>
            <a:ext cx="8229600" cy="762000"/>
          </a:xfrm>
        </p:spPr>
        <p:txBody>
          <a:bodyPr>
            <a:normAutofit fontScale="90000"/>
          </a:bodyPr>
          <a:lstStyle/>
          <a:p>
            <a:r>
              <a:rPr lang="en-US" dirty="0" smtClean="0"/>
              <a:t>Cont’d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16974544"/>
              </p:ext>
            </p:extLst>
          </p:nvPr>
        </p:nvGraphicFramePr>
        <p:xfrm>
          <a:off x="4267200" y="762000"/>
          <a:ext cx="5105400" cy="37036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670928772"/>
              </p:ext>
            </p:extLst>
          </p:nvPr>
        </p:nvGraphicFramePr>
        <p:xfrm>
          <a:off x="4953000" y="1066800"/>
          <a:ext cx="4156364" cy="396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478980349"/>
              </p:ext>
            </p:extLst>
          </p:nvPr>
        </p:nvGraphicFramePr>
        <p:xfrm>
          <a:off x="0" y="1066800"/>
          <a:ext cx="47244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2274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latin typeface="Times New Roman" pitchFamily="18" charset="0"/>
                <a:cs typeface="Times New Roman" pitchFamily="18" charset="0"/>
              </a:rPr>
              <a:t>OMWW characterizations</a:t>
            </a:r>
            <a:endParaRPr lang="en-US" dirty="0">
              <a:latin typeface="Times New Roman" pitchFamily="18" charset="0"/>
              <a:cs typeface="Times New Roman" pitchFamily="18" charset="0"/>
            </a:endParaRPr>
          </a:p>
        </p:txBody>
      </p:sp>
      <p:graphicFrame>
        <p:nvGraphicFramePr>
          <p:cNvPr id="5" name="مخطط 1"/>
          <p:cNvGraphicFramePr>
            <a:graphicFrameLocks noGrp="1"/>
          </p:cNvGraphicFramePr>
          <p:nvPr>
            <p:ph sz="half" idx="1"/>
            <p:extLst>
              <p:ext uri="{D42A27DB-BD31-4B8C-83A1-F6EECF244321}">
                <p14:modId xmlns:p14="http://schemas.microsoft.com/office/powerpoint/2010/main" val="1855417661"/>
              </p:ext>
            </p:extLst>
          </p:nvPr>
        </p:nvGraphicFramePr>
        <p:xfrm>
          <a:off x="152400" y="1920875"/>
          <a:ext cx="4495800" cy="4251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مخطط 4"/>
          <p:cNvGraphicFramePr>
            <a:graphicFrameLocks noGrp="1"/>
          </p:cNvGraphicFramePr>
          <p:nvPr>
            <p:ph sz="half" idx="2"/>
            <p:extLst>
              <p:ext uri="{D42A27DB-BD31-4B8C-83A1-F6EECF244321}">
                <p14:modId xmlns:p14="http://schemas.microsoft.com/office/powerpoint/2010/main" val="3791406869"/>
              </p:ext>
            </p:extLst>
          </p:nvPr>
        </p:nvGraphicFramePr>
        <p:xfrm>
          <a:off x="4724400" y="1905000"/>
          <a:ext cx="42672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4932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مخطط 5"/>
          <p:cNvGraphicFramePr>
            <a:graphicFrameLocks noGrp="1"/>
          </p:cNvGraphicFramePr>
          <p:nvPr>
            <p:ph sz="half" idx="1"/>
            <p:extLst>
              <p:ext uri="{D42A27DB-BD31-4B8C-83A1-F6EECF244321}">
                <p14:modId xmlns:p14="http://schemas.microsoft.com/office/powerpoint/2010/main" val="1056067242"/>
              </p:ext>
            </p:extLst>
          </p:nvPr>
        </p:nvGraphicFramePr>
        <p:xfrm>
          <a:off x="0" y="609600"/>
          <a:ext cx="464820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مخطط 6"/>
          <p:cNvGraphicFramePr>
            <a:graphicFrameLocks noGrp="1"/>
          </p:cNvGraphicFramePr>
          <p:nvPr>
            <p:ph sz="half" idx="2"/>
            <p:extLst>
              <p:ext uri="{D42A27DB-BD31-4B8C-83A1-F6EECF244321}">
                <p14:modId xmlns:p14="http://schemas.microsoft.com/office/powerpoint/2010/main" val="2582119654"/>
              </p:ext>
            </p:extLst>
          </p:nvPr>
        </p:nvGraphicFramePr>
        <p:xfrm>
          <a:off x="4419600" y="381000"/>
          <a:ext cx="4495800" cy="30019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مخطط 7"/>
          <p:cNvGraphicFramePr>
            <a:graphicFrameLocks/>
          </p:cNvGraphicFramePr>
          <p:nvPr>
            <p:extLst>
              <p:ext uri="{D42A27DB-BD31-4B8C-83A1-F6EECF244321}">
                <p14:modId xmlns:p14="http://schemas.microsoft.com/office/powerpoint/2010/main" val="2908345812"/>
              </p:ext>
            </p:extLst>
          </p:nvPr>
        </p:nvGraphicFramePr>
        <p:xfrm>
          <a:off x="304800" y="3429000"/>
          <a:ext cx="4724400" cy="2895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مخطط 2"/>
          <p:cNvGraphicFramePr>
            <a:graphicFrameLocks/>
          </p:cNvGraphicFramePr>
          <p:nvPr>
            <p:extLst>
              <p:ext uri="{D42A27DB-BD31-4B8C-83A1-F6EECF244321}">
                <p14:modId xmlns:p14="http://schemas.microsoft.com/office/powerpoint/2010/main" val="3259097585"/>
              </p:ext>
            </p:extLst>
          </p:nvPr>
        </p:nvGraphicFramePr>
        <p:xfrm>
          <a:off x="4724400" y="3581400"/>
          <a:ext cx="4648200" cy="3048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149508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1375</TotalTime>
  <Words>766</Words>
  <Application>Microsoft Office PowerPoint</Application>
  <PresentationFormat>عرض على الشاشة (3:4)‏</PresentationFormat>
  <Paragraphs>142</Paragraphs>
  <Slides>27</Slides>
  <Notes>1</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Flow</vt:lpstr>
      <vt:lpstr>Faculty of Engineering  Civil Engineering Department  ENCE530- Graduation project   2012-2013  </vt:lpstr>
      <vt:lpstr>   Olive Mill Waste Water Management </vt:lpstr>
      <vt:lpstr>Introduction</vt:lpstr>
      <vt:lpstr>Olive mill by product</vt:lpstr>
      <vt:lpstr>Olive mill owners questionnaire</vt:lpstr>
      <vt:lpstr>Analysis of results </vt:lpstr>
      <vt:lpstr>Cont’d</vt:lpstr>
      <vt:lpstr>OMWW characterizations</vt:lpstr>
      <vt:lpstr>عرض تقديمي في PowerPoint</vt:lpstr>
      <vt:lpstr>عرض تقديمي في PowerPoint</vt:lpstr>
      <vt:lpstr>OMWW proposed treatment process</vt:lpstr>
      <vt:lpstr>Laboratory experimental setup</vt:lpstr>
      <vt:lpstr>Phase II: Biological treatment</vt:lpstr>
      <vt:lpstr>Activated sludge system</vt:lpstr>
      <vt:lpstr>Trickling filter</vt:lpstr>
      <vt:lpstr>Color removal</vt:lpstr>
      <vt:lpstr>   Composting </vt:lpstr>
      <vt:lpstr>Analysis of results</vt:lpstr>
      <vt:lpstr>Analysis of results</vt:lpstr>
      <vt:lpstr>عرض تقديمي في PowerPoint</vt:lpstr>
      <vt:lpstr>Cont’d</vt:lpstr>
      <vt:lpstr>Conclusion</vt:lpstr>
      <vt:lpstr>عرض تقديمي في PowerPoint</vt:lpstr>
      <vt:lpstr>The proposed OMW treatment plant</vt:lpstr>
      <vt:lpstr>Recommendations</vt:lpstr>
      <vt:lpstr>عرض تقديمي في PowerPoint</vt:lpstr>
      <vt:lpstr>Any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sameera</cp:lastModifiedBy>
  <cp:revision>52</cp:revision>
  <dcterms:created xsi:type="dcterms:W3CDTF">2013-01-01T07:55:07Z</dcterms:created>
  <dcterms:modified xsi:type="dcterms:W3CDTF">2013-06-03T14:56:21Z</dcterms:modified>
</cp:coreProperties>
</file>