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32" r:id="rId2"/>
    <p:sldMasterId id="2147483744" r:id="rId3"/>
    <p:sldMasterId id="2147483756" r:id="rId4"/>
    <p:sldMasterId id="2147483821" r:id="rId5"/>
    <p:sldMasterId id="2147483856" r:id="rId6"/>
  </p:sldMasterIdLst>
  <p:notesMasterIdLst>
    <p:notesMasterId r:id="rId33"/>
  </p:notesMasterIdLst>
  <p:sldIdLst>
    <p:sldId id="258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67" r:id="rId18"/>
    <p:sldId id="308" r:id="rId19"/>
    <p:sldId id="268" r:id="rId20"/>
    <p:sldId id="295" r:id="rId21"/>
    <p:sldId id="289" r:id="rId22"/>
    <p:sldId id="270" r:id="rId23"/>
    <p:sldId id="306" r:id="rId24"/>
    <p:sldId id="273" r:id="rId25"/>
    <p:sldId id="278" r:id="rId26"/>
    <p:sldId id="291" r:id="rId27"/>
    <p:sldId id="279" r:id="rId28"/>
    <p:sldId id="294" r:id="rId29"/>
    <p:sldId id="272" r:id="rId30"/>
    <p:sldId id="307" r:id="rId31"/>
    <p:sldId id="286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07" autoAdjust="0"/>
  </p:normalViewPr>
  <p:slideViewPr>
    <p:cSldViewPr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5622F4-24A0-468F-B263-380AB119C05A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3E4DCC-8C24-4AFB-BEFB-F013C6395C5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69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4DCC-8C24-4AFB-BEFB-F013C6395C5C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67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4DCC-8C24-4AFB-BEFB-F013C6395C5C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91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8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68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69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5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1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2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92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12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201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27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605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9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5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3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3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5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92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3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1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6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17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6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74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702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88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4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6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8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C9F-D1D0-44B1-BAB5-6C84C0C1CE30}" type="datetimeFigureOut">
              <a:rPr lang="ar-SA" smtClean="0"/>
              <a:pPr/>
              <a:t>20/12/1433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D40B58-DD18-48BC-A460-BE11C033E8A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3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Graduation%20Project\Final%20Work\presentation\Final.avi" TargetMode="External"/><Relationship Id="rId1" Type="http://schemas.microsoft.com/office/2007/relationships/media" Target="file:///E:\Graduation%20Project\Final%20Work\presentation\Final.avi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slide" Target="slide3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جديد\Desktop\بريزنتاشن\Snow_Crystal_Powerpoint_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3857628"/>
            <a:ext cx="6500858" cy="169277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en-US" sz="2800" dirty="0">
                <a:solidFill>
                  <a:srgbClr val="7030A0"/>
                </a:solidFill>
                <a:latin typeface="Berlin Sans FB Demi" pitchFamily="34" charset="0"/>
                <a:cs typeface="Aharoni" pitchFamily="2" charset="-79"/>
              </a:rPr>
              <a:t>Intelligent Traffic With Automatic Violation System</a:t>
            </a:r>
          </a:p>
          <a:p>
            <a:pPr algn="ctr" rtl="0"/>
            <a:r>
              <a:rPr lang="en-US" sz="2800" dirty="0">
                <a:solidFill>
                  <a:srgbClr val="7030A0"/>
                </a:solidFill>
                <a:latin typeface="Berlin Sans FB Demi" pitchFamily="34" charset="0"/>
                <a:cs typeface="Aharoni" pitchFamily="2" charset="-79"/>
              </a:rPr>
              <a:t>[ITWAVs]</a:t>
            </a:r>
          </a:p>
          <a:p>
            <a:pPr algn="ctr"/>
            <a:endParaRPr lang="ar-SA" sz="2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429264"/>
            <a:ext cx="8143932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Abdullah Z.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Ja’abary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Hassan A.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j’afreh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Khalid I.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Baradia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Mustafa F.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Zaitown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1192" y="172084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52" y="35716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Palestine Polytechnic University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Electrical and Computer Engineering department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1" name="مربع نص 22"/>
          <p:cNvSpPr txBox="1"/>
          <p:nvPr/>
        </p:nvSpPr>
        <p:spPr>
          <a:xfrm>
            <a:off x="2786050" y="300037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FF0000"/>
                </a:solidFill>
                <a:latin typeface="Berlin Sans FB Demi" pitchFamily="34" charset="0"/>
                <a:cs typeface="Aharoni" pitchFamily="2" charset="-79"/>
              </a:rPr>
              <a:t>Welcome To </a:t>
            </a:r>
          </a:p>
        </p:txBody>
      </p:sp>
      <p:pic>
        <p:nvPicPr>
          <p:cNvPr id="12" name="Picture 11" descr="ppu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324" y="1285861"/>
            <a:ext cx="1634898" cy="164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:\Users\جديد\Desktop\bdbf585d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14386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286116" y="4071942"/>
            <a:ext cx="1714512" cy="2571768"/>
            <a:chOff x="3286116" y="4071942"/>
            <a:chExt cx="1714512" cy="2571768"/>
          </a:xfrm>
        </p:grpSpPr>
        <p:pic>
          <p:nvPicPr>
            <p:cNvPr id="57351" name="Picture 7" descr="C:\Users\جديد\Desktop\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6116" y="4472502"/>
              <a:ext cx="1714512" cy="217120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357554" y="4071942"/>
              <a:ext cx="15716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لميس حمدان</a:t>
              </a:r>
              <a:endPara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40433" y="1191695"/>
            <a:ext cx="1785950" cy="2428892"/>
            <a:chOff x="3286116" y="1142984"/>
            <a:chExt cx="1785950" cy="2428892"/>
          </a:xfrm>
        </p:grpSpPr>
        <p:pic>
          <p:nvPicPr>
            <p:cNvPr id="57350" name="Picture 6" descr="C:\Users\جديد\Desktop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116" y="1500174"/>
              <a:ext cx="1785950" cy="207170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357554" y="1142984"/>
              <a:ext cx="164307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عبدالله الهندي</a:t>
              </a:r>
              <a:endParaRPr lang="ar-SA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1561" y="4052061"/>
            <a:ext cx="1793240" cy="2500330"/>
            <a:chOff x="928662" y="4143380"/>
            <a:chExt cx="1793240" cy="2500330"/>
          </a:xfrm>
        </p:grpSpPr>
        <p:pic>
          <p:nvPicPr>
            <p:cNvPr id="57352" name="Picture 8" descr="C:\Users\جديد\Desktop\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62" y="4500570"/>
              <a:ext cx="1793240" cy="214314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142976" y="4143380"/>
              <a:ext cx="14287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ميلاد سلامة </a:t>
              </a:r>
              <a:endParaRPr lang="ar-SA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43372" y="142852"/>
            <a:ext cx="4572032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ar-S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من شهداء حادث جبع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 </a:t>
            </a:r>
            <a:r>
              <a:rPr lang="ar-SA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61" y="973130"/>
            <a:ext cx="1786283" cy="2627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جديد\Desktop\بريزنتاشن\background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142984"/>
            <a:ext cx="821537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Driving more than the speed limit of the street, causes the proportion of 71% of fatal traffic accidents.</a:t>
            </a:r>
            <a:endParaRPr lang="ar-SA" sz="2400" dirty="0" smtClean="0"/>
          </a:p>
          <a:p>
            <a:pPr algn="l"/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857496"/>
            <a:ext cx="6929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Traffic accidents recording more than 1.2 million people in the world dead  every year 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4429132"/>
            <a:ext cx="50006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SO, What is the solution???? </a:t>
            </a:r>
            <a:endParaRPr lang="ar-SA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جديد\Desktop\بريزنتاشن\Snow_Crystal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357431"/>
            <a:ext cx="7929618" cy="218521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Intelligent Traffic With Automatic Violation System</a:t>
            </a:r>
          </a:p>
          <a:p>
            <a:pPr algn="ctr" rtl="0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[ITWAVs]</a:t>
            </a:r>
          </a:p>
          <a:p>
            <a:pPr algn="ctr"/>
            <a:endParaRPr lang="ar-S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15338" y="6000768"/>
            <a:ext cx="642942" cy="642942"/>
            <a:chOff x="3786182" y="4643446"/>
            <a:chExt cx="1643074" cy="1214446"/>
          </a:xfrm>
        </p:grpSpPr>
        <p:sp>
          <p:nvSpPr>
            <p:cNvPr id="12" name="Oval 11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Right Arrow 12">
              <a:hlinkClick r:id="rId3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جديد\Desktop\بريزنتاشن\koko4-47cb542d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7302"/>
            <a:ext cx="9550075" cy="69553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19764"/>
            <a:ext cx="850112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Contents: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819" y="1835059"/>
            <a:ext cx="664373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block diagram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Video about our system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 flow chart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Entity-Relationship Model  ( ER Model )</a:t>
            </a:r>
            <a:endParaRPr lang="en-US" sz="16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Set up mode flow chart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GPS data flow chart 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Server flow chart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Crashing system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Literature review  </a:t>
            </a:r>
            <a:endParaRPr lang="ar-SA" sz="32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4" name="Picture 53" descr="isa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5" name="TextBox 54"/>
          <p:cNvSpPr txBox="1"/>
          <p:nvPr/>
        </p:nvSpPr>
        <p:spPr>
          <a:xfrm>
            <a:off x="0" y="0"/>
            <a:ext cx="3929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Main block diagram </a:t>
            </a:r>
            <a:endParaRPr lang="ar-S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43900" y="5715016"/>
            <a:ext cx="642942" cy="642942"/>
            <a:chOff x="3786182" y="4643446"/>
            <a:chExt cx="1643074" cy="1214446"/>
          </a:xfrm>
        </p:grpSpPr>
        <p:sp>
          <p:nvSpPr>
            <p:cNvPr id="10" name="Oval 9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Right Arrow 10">
              <a:hlinkClick r:id="rId3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inal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214290"/>
            <a:ext cx="7553325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8215338" y="6000768"/>
            <a:ext cx="642942" cy="642942"/>
            <a:chOff x="3786182" y="4643446"/>
            <a:chExt cx="1643074" cy="1214446"/>
          </a:xfrm>
        </p:grpSpPr>
        <p:sp>
          <p:nvSpPr>
            <p:cNvPr id="6" name="Oval 5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Right Arrow 6">
              <a:hlinkClick r:id="rId3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500042"/>
            <a:ext cx="2285984" cy="642942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</a:t>
            </a:r>
          </a:p>
          <a:p>
            <a:pPr algn="l"/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Flow  Chart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264320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Set up mode flow chart</a:t>
            </a:r>
            <a:endParaRPr lang="ar-S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pSp>
        <p:nvGrpSpPr>
          <p:cNvPr id="9" name="Group 8"/>
          <p:cNvGrpSpPr/>
          <p:nvPr/>
        </p:nvGrpSpPr>
        <p:grpSpPr>
          <a:xfrm>
            <a:off x="8501058" y="6215058"/>
            <a:ext cx="642942" cy="642942"/>
            <a:chOff x="3786182" y="4643446"/>
            <a:chExt cx="1643074" cy="1214446"/>
          </a:xfrm>
        </p:grpSpPr>
        <p:sp>
          <p:nvSpPr>
            <p:cNvPr id="10" name="Oval 9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Right Arrow 10">
              <a:hlinkClick r:id="rId2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304" y="548680"/>
            <a:ext cx="5531754" cy="5779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07180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Get GPS data flow chart </a:t>
            </a:r>
            <a:endParaRPr lang="ar-S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928926" y="285728"/>
          <a:ext cx="3571900" cy="621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Visio" r:id="rId3" imgW="2164386" imgH="4435279" progId="Visio.Drawing.11">
                  <p:embed/>
                </p:oleObj>
              </mc:Choice>
              <mc:Fallback>
                <p:oleObj name="Visio" r:id="rId3" imgW="2164386" imgH="443527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285728"/>
                        <a:ext cx="3571900" cy="6215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215338" y="6000768"/>
            <a:ext cx="642942" cy="642942"/>
            <a:chOff x="3786182" y="4643446"/>
            <a:chExt cx="1643074" cy="1214446"/>
          </a:xfrm>
        </p:grpSpPr>
        <p:sp>
          <p:nvSpPr>
            <p:cNvPr id="12" name="Oval 11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Right Arrow 12">
              <a:hlinkClick r:id="rId5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جديد\Desktop\بريزنتاشن\background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39290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Server flow chart</a:t>
            </a:r>
            <a:endParaRPr lang="ar-SA" sz="32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3786182" y="285728"/>
          <a:ext cx="3571900" cy="621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Visio" r:id="rId4" imgW="2624635" imgH="6549668" progId="Visio.Drawing.11">
                  <p:embed/>
                </p:oleObj>
              </mc:Choice>
              <mc:Fallback>
                <p:oleObj name="Visio" r:id="rId4" imgW="2624635" imgH="6549668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285728"/>
                        <a:ext cx="3571900" cy="6215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215338" y="6000768"/>
            <a:ext cx="642942" cy="642942"/>
            <a:chOff x="3786182" y="4643446"/>
            <a:chExt cx="1643074" cy="1214446"/>
          </a:xfrm>
        </p:grpSpPr>
        <p:sp>
          <p:nvSpPr>
            <p:cNvPr id="12" name="Oval 11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Right Arrow 12">
              <a:hlinkClick r:id="rId6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8" name="Picture 4" descr="C:\Users\جديد\Desktop\بريزنتاشن\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205913" cy="6994525"/>
          </a:xfrm>
          <a:prstGeom prst="rect">
            <a:avLst/>
          </a:prstGeom>
          <a:noFill/>
        </p:spPr>
      </p:pic>
      <p:pic>
        <p:nvPicPr>
          <p:cNvPr id="1029" name="Picture 5" descr="C:\Users\جديد\Desktop\د.مراد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571744"/>
            <a:ext cx="1324442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2928934"/>
            <a:ext cx="3929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Murad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Abusbaih</a:t>
            </a:r>
            <a:endParaRPr lang="ar-S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64305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Supervisors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4214818"/>
            <a:ext cx="37147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Zuhdi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Salhab</a:t>
            </a:r>
            <a:endParaRPr lang="ar-S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7" name="Picture 1" descr="F:\DCIM\Camera\2012-11-02 17.41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71942"/>
            <a:ext cx="135730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جديد\Desktop\بريزنتاشن\background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7429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Entity-Relationship Model  ( ER Model )</a:t>
            </a:r>
            <a:endParaRPr lang="ar-SA" sz="28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صورة 2" descr="D:\المشروع\CH3\ER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8215338" y="6000768"/>
            <a:ext cx="642942" cy="642942"/>
            <a:chOff x="3786182" y="4643446"/>
            <a:chExt cx="1643074" cy="1214446"/>
          </a:xfrm>
        </p:grpSpPr>
        <p:sp>
          <p:nvSpPr>
            <p:cNvPr id="12" name="Oval 11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Right Arrow 12">
              <a:hlinkClick r:id="rId4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4071942"/>
            <a:ext cx="8534400" cy="7589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cap="none" dirty="0" smtClean="0">
                <a:ln/>
                <a:solidFill>
                  <a:schemeClr val="accent3"/>
                </a:solidFill>
              </a:rPr>
              <a:t>Crashing System</a:t>
            </a:r>
            <a:endParaRPr lang="en-US" sz="4000" b="1" cap="none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47148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Crashing flow chart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15338" y="6000768"/>
            <a:ext cx="642942" cy="642942"/>
            <a:chOff x="3786182" y="4643446"/>
            <a:chExt cx="1643074" cy="1214446"/>
          </a:xfrm>
        </p:grpSpPr>
        <p:sp>
          <p:nvSpPr>
            <p:cNvPr id="10" name="Oval 9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Right Arrow 10">
              <a:hlinkClick r:id="rId2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2" name="Picture 11" descr="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214290"/>
            <a:ext cx="814393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Crashing System Block diagram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335758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Crashing System </a:t>
            </a:r>
          </a:p>
          <a:p>
            <a:pPr algn="l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flow chart</a:t>
            </a:r>
            <a:endParaRPr lang="ar-S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pSp>
        <p:nvGrpSpPr>
          <p:cNvPr id="2" name="Group 8"/>
          <p:cNvGrpSpPr/>
          <p:nvPr/>
        </p:nvGrpSpPr>
        <p:grpSpPr>
          <a:xfrm>
            <a:off x="8501058" y="6215058"/>
            <a:ext cx="642942" cy="642942"/>
            <a:chOff x="3786182" y="4643446"/>
            <a:chExt cx="1643074" cy="1214446"/>
          </a:xfrm>
        </p:grpSpPr>
        <p:sp>
          <p:nvSpPr>
            <p:cNvPr id="10" name="Oval 9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Right Arrow 10">
              <a:hlinkClick r:id="rId2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4" y="195704"/>
            <a:ext cx="3619848" cy="651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جديد\Desktop\بريزنتاشن\background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30003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Microcontroller flow chart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643306" y="0"/>
          <a:ext cx="44005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Visio" r:id="rId4" imgW="4892678" imgH="9850146" progId="Visio.Drawing.11">
                  <p:embed/>
                </p:oleObj>
              </mc:Choice>
              <mc:Fallback>
                <p:oleObj name="Visio" r:id="rId4" imgW="4892678" imgH="985014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0"/>
                        <a:ext cx="44005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215338" y="6000768"/>
            <a:ext cx="642942" cy="642942"/>
            <a:chOff x="3786182" y="4643446"/>
            <a:chExt cx="1643074" cy="1214446"/>
          </a:xfrm>
        </p:grpSpPr>
        <p:sp>
          <p:nvSpPr>
            <p:cNvPr id="13" name="Oval 12"/>
            <p:cNvSpPr/>
            <p:nvPr/>
          </p:nvSpPr>
          <p:spPr>
            <a:xfrm>
              <a:off x="3786182" y="4643446"/>
              <a:ext cx="1643074" cy="121444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Right Arrow 13">
              <a:hlinkClick r:id="rId6" action="ppaction://hlinksldjump"/>
            </p:cNvPr>
            <p:cNvSpPr/>
            <p:nvPr/>
          </p:nvSpPr>
          <p:spPr>
            <a:xfrm>
              <a:off x="4071934" y="4857760"/>
              <a:ext cx="1071570" cy="714380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42852"/>
            <a:ext cx="392909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Literature review </a:t>
            </a:r>
            <a:endParaRPr lang="ar-S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000108"/>
            <a:ext cx="75724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Vehicle Information and Communication System (VICS)</a:t>
            </a:r>
          </a:p>
          <a:p>
            <a:pPr algn="l"/>
            <a:r>
              <a:rPr lang="en-US" sz="2000" b="1" dirty="0" smtClean="0"/>
              <a:t>This  system  use road side  beacon unit , which is a transmitter  device located on the speed limit sign , this unit transmit signals  contain information regarding the road speed limit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ar-SA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000372"/>
            <a:ext cx="78581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Active Distance Support system (ACDIS)</a:t>
            </a:r>
          </a:p>
          <a:p>
            <a:pPr algn="l"/>
            <a:r>
              <a:rPr lang="en-US" sz="2000" b="1" dirty="0" smtClean="0"/>
              <a:t>This system using the distance sensor located in the nose of vehicle, and this supports longitudinal guidance .</a:t>
            </a:r>
            <a:endParaRPr lang="ar-SA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00100" y="4572008"/>
            <a:ext cx="77867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 Intelligent speed adaptation (ISA</a:t>
            </a:r>
          </a:p>
          <a:p>
            <a:pPr algn="l"/>
            <a:r>
              <a:rPr lang="en-US" sz="2000" b="1" dirty="0" smtClean="0"/>
              <a:t>This system used GPS receiver  with  roadside beacons , it’s the  same as VICS system  but it contain GPS  receiver to match the coordinate that received from roadside  beacons .</a:t>
            </a:r>
            <a:endParaRPr lang="ar-SA" sz="20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 descr="C:\Users\جديد\Desktop\بريزنتاشن\Free Thanksgiving PowerPoint Backgroun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500306"/>
            <a:ext cx="50006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ar-S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العجلة الندامة وفي التأني السلامة </a:t>
            </a:r>
            <a:endParaRPr lang="ar-S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جديد\Desktop\بريزنتاشن\304083_391328307604729_346607497_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جديد\Desktop\بريزنتاشن\39097737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715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7" name="Picture 1" descr="C:\Users\جديد\Desktop\بريزنتاشن\3909773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جديد\Desktop\بريزنتاشن\99983067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7929563"/>
          </a:xfrm>
          <a:prstGeom prst="rect">
            <a:avLst/>
          </a:prstGeom>
          <a:noFill/>
        </p:spPr>
      </p:pic>
      <p:pic>
        <p:nvPicPr>
          <p:cNvPr id="6146" name="Picture 2" descr="C:\Users\جديد\Desktop\بريزنتاشن\3909773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7500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جديد\Desktop\بريزنتاشن\xcksskenxppawsfnqyyq-40510-1342592050521-1402828377-30796575-2989289-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80724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جديد\Desktop\بريزنتاشن\d988d8b3d98ad984d8a9-d986d982d9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8143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300</Words>
  <Application>Microsoft Office PowerPoint</Application>
  <PresentationFormat>On-screen Show (4:3)</PresentationFormat>
  <Paragraphs>52</Paragraphs>
  <Slides>26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Aharoni</vt:lpstr>
      <vt:lpstr>Arial</vt:lpstr>
      <vt:lpstr>Berlin Sans FB Demi</vt:lpstr>
      <vt:lpstr>Book Antiqua</vt:lpstr>
      <vt:lpstr>Calibri</vt:lpstr>
      <vt:lpstr>Century Gothic</vt:lpstr>
      <vt:lpstr>Century Schoolbook</vt:lpstr>
      <vt:lpstr>Georgia</vt:lpstr>
      <vt:lpstr>Lucida Sans</vt:lpstr>
      <vt:lpstr>Lucida Sans Unicode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Apex</vt:lpstr>
      <vt:lpstr>Civic</vt:lpstr>
      <vt:lpstr>Concourse</vt:lpstr>
      <vt:lpstr>Oriel</vt:lpstr>
      <vt:lpstr>Facet</vt:lpstr>
      <vt:lpstr>Wisp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Crashing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جديد</dc:creator>
  <cp:lastModifiedBy>Khalid</cp:lastModifiedBy>
  <cp:revision>41</cp:revision>
  <dcterms:created xsi:type="dcterms:W3CDTF">2012-10-27T10:17:35Z</dcterms:created>
  <dcterms:modified xsi:type="dcterms:W3CDTF">2012-11-04T16:33:17Z</dcterms:modified>
</cp:coreProperties>
</file>