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9" r:id="rId3"/>
    <p:sldId id="282" r:id="rId4"/>
    <p:sldId id="352" r:id="rId5"/>
    <p:sldId id="284" r:id="rId6"/>
    <p:sldId id="300" r:id="rId7"/>
    <p:sldId id="301" r:id="rId8"/>
    <p:sldId id="302" r:id="rId9"/>
    <p:sldId id="303" r:id="rId10"/>
    <p:sldId id="304" r:id="rId11"/>
    <p:sldId id="286" r:id="rId12"/>
    <p:sldId id="287" r:id="rId13"/>
    <p:sldId id="289" r:id="rId14"/>
    <p:sldId id="291" r:id="rId15"/>
    <p:sldId id="293" r:id="rId16"/>
    <p:sldId id="294" r:id="rId17"/>
    <p:sldId id="295" r:id="rId18"/>
    <p:sldId id="306" r:id="rId19"/>
    <p:sldId id="307" r:id="rId20"/>
    <p:sldId id="296" r:id="rId21"/>
    <p:sldId id="308" r:id="rId22"/>
    <p:sldId id="309" r:id="rId23"/>
    <p:sldId id="310" r:id="rId24"/>
    <p:sldId id="311" r:id="rId25"/>
    <p:sldId id="312" r:id="rId26"/>
    <p:sldId id="313" r:id="rId27"/>
    <p:sldId id="314" r:id="rId28"/>
    <p:sldId id="353" r:id="rId29"/>
    <p:sldId id="316" r:id="rId30"/>
    <p:sldId id="317" r:id="rId31"/>
    <p:sldId id="318"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51" r:id="rId45"/>
    <p:sldId id="320" r:id="rId46"/>
    <p:sldId id="354" r:id="rId47"/>
    <p:sldId id="322" r:id="rId48"/>
    <p:sldId id="323" r:id="rId49"/>
    <p:sldId id="324" r:id="rId50"/>
    <p:sldId id="325" r:id="rId51"/>
    <p:sldId id="326" r:id="rId52"/>
    <p:sldId id="329" r:id="rId53"/>
    <p:sldId id="330" r:id="rId54"/>
    <p:sldId id="331" r:id="rId55"/>
    <p:sldId id="332" r:id="rId56"/>
    <p:sldId id="355" r:id="rId57"/>
    <p:sldId id="357" r:id="rId5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5596" autoAdjust="0"/>
  </p:normalViewPr>
  <p:slideViewPr>
    <p:cSldViewPr>
      <p:cViewPr varScale="1">
        <p:scale>
          <a:sx n="66" d="100"/>
          <a:sy n="66" d="100"/>
        </p:scale>
        <p:origin x="-151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69D55-590E-4969-927D-7B2B8413684A}" type="doc">
      <dgm:prSet loTypeId="urn:microsoft.com/office/officeart/2005/8/layout/vList3#1" loCatId="list" qsTypeId="urn:microsoft.com/office/officeart/2005/8/quickstyle/simple1" qsCatId="simple" csTypeId="urn:microsoft.com/office/officeart/2005/8/colors/accent0_1" csCatId="mainScheme" phldr="1"/>
      <dgm:spPr/>
    </dgm:pt>
    <dgm:pt modelId="{C3BB06A8-6F58-4A32-AA14-9DBBAFF1F12C}">
      <dgm:prSet phldrT="[Text]" custT="1"/>
      <dgm:spPr/>
      <dgm:t>
        <a:bodyPr/>
        <a:lstStyle/>
        <a:p>
          <a:pPr algn="l" rtl="0"/>
          <a:r>
            <a:rPr lang="en-US" sz="2400" dirty="0" smtClean="0">
              <a:solidFill>
                <a:srgbClr val="33CC33"/>
              </a:solidFill>
              <a:latin typeface="Times New Roman" pitchFamily="18" charset="0"/>
              <a:cs typeface="Times New Roman" pitchFamily="18" charset="0"/>
            </a:rPr>
            <a:t>Radiation and Dosimetry </a:t>
          </a:r>
          <a:endParaRPr lang="en-US" sz="2400" dirty="0">
            <a:solidFill>
              <a:srgbClr val="33CC33"/>
            </a:solidFill>
            <a:latin typeface="Times New Roman" pitchFamily="18" charset="0"/>
            <a:cs typeface="Times New Roman" pitchFamily="18" charset="0"/>
          </a:endParaRPr>
        </a:p>
      </dgm:t>
    </dgm:pt>
    <dgm:pt modelId="{BED8714C-3322-4011-BEF7-3D9F4E7EC3CC}" type="parTrans" cxnId="{99664C8B-8E4E-4A52-8AC5-F5D34A4FE728}">
      <dgm:prSet/>
      <dgm:spPr/>
      <dgm:t>
        <a:bodyPr/>
        <a:lstStyle/>
        <a:p>
          <a:pPr algn="l"/>
          <a:endParaRPr lang="en-US"/>
        </a:p>
      </dgm:t>
    </dgm:pt>
    <dgm:pt modelId="{6FECDC54-717D-4BBF-A703-DD3A72106DE1}" type="sibTrans" cxnId="{99664C8B-8E4E-4A52-8AC5-F5D34A4FE728}">
      <dgm:prSet/>
      <dgm:spPr/>
      <dgm:t>
        <a:bodyPr/>
        <a:lstStyle/>
        <a:p>
          <a:pPr algn="l"/>
          <a:endParaRPr lang="en-US"/>
        </a:p>
      </dgm:t>
    </dgm:pt>
    <dgm:pt modelId="{BF138313-0ECF-4CCE-8F6B-09CDA9D94AE6}">
      <dgm:prSet phldrT="[Text]" custT="1"/>
      <dgm:spPr/>
      <dgm:t>
        <a:bodyPr/>
        <a:lstStyle/>
        <a:p>
          <a:pPr algn="l" rtl="0"/>
          <a:r>
            <a:rPr lang="en-US" sz="2400" dirty="0" smtClean="0">
              <a:solidFill>
                <a:srgbClr val="33CC33"/>
              </a:solidFill>
              <a:latin typeface="Times New Roman" pitchFamily="18" charset="0"/>
              <a:cs typeface="Times New Roman" pitchFamily="18" charset="0"/>
            </a:rPr>
            <a:t>Method</a:t>
          </a:r>
          <a:r>
            <a:rPr lang="en-US" sz="2400" dirty="0" smtClean="0">
              <a:ln w="18415" cmpd="sng">
                <a:solidFill>
                  <a:srgbClr val="FFFFFF"/>
                </a:solidFill>
                <a:prstDash val="solid"/>
              </a:ln>
              <a:solidFill>
                <a:srgbClr val="33CC33"/>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smtClean="0">
              <a:solidFill>
                <a:srgbClr val="33CC33"/>
              </a:solidFill>
              <a:latin typeface="Times New Roman" pitchFamily="18" charset="0"/>
              <a:cs typeface="Times New Roman" pitchFamily="18" charset="0"/>
            </a:rPr>
            <a:t>of radiation doses</a:t>
          </a:r>
          <a:endParaRPr lang="en-US" sz="2400" dirty="0">
            <a:solidFill>
              <a:srgbClr val="33CC33"/>
            </a:solidFill>
            <a:latin typeface="Times New Roman" pitchFamily="18" charset="0"/>
            <a:cs typeface="Times New Roman" pitchFamily="18" charset="0"/>
          </a:endParaRPr>
        </a:p>
      </dgm:t>
    </dgm:pt>
    <dgm:pt modelId="{99800BB4-9FAE-4CB0-8FC7-3DF04703D50E}" type="parTrans" cxnId="{3B0803E0-D0B0-43D9-8659-D1E4A1B35722}">
      <dgm:prSet/>
      <dgm:spPr/>
      <dgm:t>
        <a:bodyPr/>
        <a:lstStyle/>
        <a:p>
          <a:pPr algn="l"/>
          <a:endParaRPr lang="en-US"/>
        </a:p>
      </dgm:t>
    </dgm:pt>
    <dgm:pt modelId="{05C6FEAD-EB13-4625-97DB-02D0EAE7FD67}" type="sibTrans" cxnId="{3B0803E0-D0B0-43D9-8659-D1E4A1B35722}">
      <dgm:prSet/>
      <dgm:spPr/>
      <dgm:t>
        <a:bodyPr/>
        <a:lstStyle/>
        <a:p>
          <a:pPr algn="l"/>
          <a:endParaRPr lang="en-US"/>
        </a:p>
      </dgm:t>
    </dgm:pt>
    <dgm:pt modelId="{A620244B-6FE0-4529-A72F-B1E7B0ED3202}">
      <dgm:prSet phldrT="[Text]" custT="1"/>
      <dgm:spPr/>
      <dgm:t>
        <a:bodyPr/>
        <a:lstStyle/>
        <a:p>
          <a:pPr algn="l"/>
          <a:endParaRPr lang="en-US" sz="600" dirty="0" smtClean="0"/>
        </a:p>
        <a:p>
          <a:pPr algn="l"/>
          <a:endParaRPr lang="en-US" sz="600" dirty="0" smtClean="0"/>
        </a:p>
        <a:p>
          <a:r>
            <a:rPr lang="en-US" sz="2400" dirty="0" smtClean="0">
              <a:solidFill>
                <a:srgbClr val="33CC33"/>
              </a:solidFill>
              <a:latin typeface="Times New Roman" pitchFamily="18" charset="0"/>
              <a:cs typeface="Times New Roman" pitchFamily="18" charset="0"/>
            </a:rPr>
            <a:t>Thermoluminescent  Dosimeters </a:t>
          </a:r>
        </a:p>
        <a:p>
          <a:pPr algn="l"/>
          <a:endParaRPr lang="en-US" sz="600" dirty="0" smtClean="0">
            <a:solidFill>
              <a:srgbClr val="33CC33"/>
            </a:solidFill>
          </a:endParaRPr>
        </a:p>
        <a:p>
          <a:pPr algn="l"/>
          <a:endParaRPr lang="en-US" sz="600" dirty="0">
            <a:solidFill>
              <a:srgbClr val="33CC33"/>
            </a:solidFill>
          </a:endParaRPr>
        </a:p>
      </dgm:t>
    </dgm:pt>
    <dgm:pt modelId="{E35D164C-2A1E-4F9E-9DF2-5F125939312A}" type="parTrans" cxnId="{FC4B0907-AC77-4210-A156-C67E6E2C789C}">
      <dgm:prSet/>
      <dgm:spPr/>
      <dgm:t>
        <a:bodyPr/>
        <a:lstStyle/>
        <a:p>
          <a:pPr algn="l"/>
          <a:endParaRPr lang="en-US"/>
        </a:p>
      </dgm:t>
    </dgm:pt>
    <dgm:pt modelId="{A25C3FD8-5F9B-4566-AAEE-3451DE030464}" type="sibTrans" cxnId="{FC4B0907-AC77-4210-A156-C67E6E2C789C}">
      <dgm:prSet/>
      <dgm:spPr/>
      <dgm:t>
        <a:bodyPr/>
        <a:lstStyle/>
        <a:p>
          <a:pPr algn="l"/>
          <a:endParaRPr lang="en-US"/>
        </a:p>
      </dgm:t>
    </dgm:pt>
    <dgm:pt modelId="{77EC3B27-0CB4-443D-A882-D5F7CD64F57D}">
      <dgm:prSet phldrT="[Text]" custT="1"/>
      <dgm:spPr/>
      <dgm:t>
        <a:bodyPr/>
        <a:lstStyle/>
        <a:p>
          <a:pPr algn="l"/>
          <a:r>
            <a:rPr lang="en-US" sz="2400" dirty="0" smtClean="0">
              <a:solidFill>
                <a:srgbClr val="33CC33"/>
              </a:solidFill>
              <a:latin typeface="Times New Roman" pitchFamily="18" charset="0"/>
              <a:cs typeface="Times New Roman" pitchFamily="18" charset="0"/>
            </a:rPr>
            <a:t>Fundamental Concepts </a:t>
          </a:r>
          <a:endParaRPr lang="en-US" sz="2400" dirty="0">
            <a:solidFill>
              <a:srgbClr val="33CC33"/>
            </a:solidFill>
            <a:latin typeface="Times New Roman" pitchFamily="18" charset="0"/>
            <a:cs typeface="Times New Roman" pitchFamily="18" charset="0"/>
          </a:endParaRPr>
        </a:p>
      </dgm:t>
    </dgm:pt>
    <dgm:pt modelId="{8164785E-E6E4-4327-9575-564E6C941C4A}" type="parTrans" cxnId="{555CCDD0-FADA-41BB-941A-091D6DBF5B93}">
      <dgm:prSet/>
      <dgm:spPr/>
      <dgm:t>
        <a:bodyPr/>
        <a:lstStyle/>
        <a:p>
          <a:pPr algn="l"/>
          <a:endParaRPr lang="en-US"/>
        </a:p>
      </dgm:t>
    </dgm:pt>
    <dgm:pt modelId="{AFD41622-7B79-4A7E-8424-45E2FD91585D}" type="sibTrans" cxnId="{555CCDD0-FADA-41BB-941A-091D6DBF5B93}">
      <dgm:prSet/>
      <dgm:spPr/>
      <dgm:t>
        <a:bodyPr/>
        <a:lstStyle/>
        <a:p>
          <a:pPr algn="l"/>
          <a:endParaRPr lang="en-US"/>
        </a:p>
      </dgm:t>
    </dgm:pt>
    <dgm:pt modelId="{6A37FB79-BF38-4988-A801-A3F2719B9E42}">
      <dgm:prSet phldrT="[Text]" custT="1"/>
      <dgm:spPr/>
      <dgm:t>
        <a:bodyPr/>
        <a:lstStyle/>
        <a:p>
          <a:pPr algn="l" rtl="0"/>
          <a:r>
            <a:rPr lang="en-US" sz="2400" dirty="0" smtClean="0">
              <a:solidFill>
                <a:srgbClr val="33CC33"/>
              </a:solidFill>
              <a:latin typeface="Times New Roman" pitchFamily="18" charset="0"/>
              <a:cs typeface="Times New Roman" pitchFamily="18" charset="0"/>
            </a:rPr>
            <a:t>Dose concepts </a:t>
          </a:r>
          <a:endParaRPr lang="en-US" sz="2400" dirty="0">
            <a:solidFill>
              <a:srgbClr val="33CC33"/>
            </a:solidFill>
            <a:latin typeface="Times New Roman" pitchFamily="18" charset="0"/>
            <a:cs typeface="Times New Roman" pitchFamily="18" charset="0"/>
          </a:endParaRPr>
        </a:p>
      </dgm:t>
    </dgm:pt>
    <dgm:pt modelId="{EDF40FB8-85AD-4ACD-927D-7F7CC7C160F8}" type="parTrans" cxnId="{471C1EFD-22AE-4F00-9FC0-62EA2FE6C124}">
      <dgm:prSet/>
      <dgm:spPr/>
      <dgm:t>
        <a:bodyPr/>
        <a:lstStyle/>
        <a:p>
          <a:pPr algn="l"/>
          <a:endParaRPr lang="en-US"/>
        </a:p>
      </dgm:t>
    </dgm:pt>
    <dgm:pt modelId="{B68955CB-F0E2-4C2E-B706-D8395878E595}" type="sibTrans" cxnId="{471C1EFD-22AE-4F00-9FC0-62EA2FE6C124}">
      <dgm:prSet/>
      <dgm:spPr/>
      <dgm:t>
        <a:bodyPr/>
        <a:lstStyle/>
        <a:p>
          <a:pPr algn="l"/>
          <a:endParaRPr lang="en-US"/>
        </a:p>
      </dgm:t>
    </dgm:pt>
    <dgm:pt modelId="{9A3A7B31-9D3E-469B-8366-E08FEF106937}">
      <dgm:prSet phldrT="[Text]" custT="1"/>
      <dgm:spPr/>
      <dgm:t>
        <a:bodyPr/>
        <a:lstStyle/>
        <a:p>
          <a:pPr algn="l"/>
          <a:r>
            <a:rPr lang="en-US" sz="2400" dirty="0" smtClean="0">
              <a:solidFill>
                <a:srgbClr val="33CC33"/>
              </a:solidFill>
              <a:latin typeface="Times New Roman" pitchFamily="18" charset="0"/>
              <a:cs typeface="Times New Roman" pitchFamily="18" charset="0"/>
            </a:rPr>
            <a:t>About dosimeters </a:t>
          </a:r>
          <a:endParaRPr lang="en-US" sz="2400" dirty="0">
            <a:solidFill>
              <a:srgbClr val="33CC33"/>
            </a:solidFill>
            <a:latin typeface="Times New Roman" pitchFamily="18" charset="0"/>
            <a:cs typeface="Times New Roman" pitchFamily="18" charset="0"/>
          </a:endParaRPr>
        </a:p>
      </dgm:t>
    </dgm:pt>
    <dgm:pt modelId="{8A92C52B-7C99-4F49-80F5-AA92420BB04E}" type="parTrans" cxnId="{08A18D34-FCBF-4FCD-BB84-7A96C132660C}">
      <dgm:prSet/>
      <dgm:spPr/>
      <dgm:t>
        <a:bodyPr/>
        <a:lstStyle/>
        <a:p>
          <a:pPr algn="l"/>
          <a:endParaRPr lang="en-US"/>
        </a:p>
      </dgm:t>
    </dgm:pt>
    <dgm:pt modelId="{0ED1B0B8-6C2E-402E-8EAE-6DBF1456718B}" type="sibTrans" cxnId="{08A18D34-FCBF-4FCD-BB84-7A96C132660C}">
      <dgm:prSet/>
      <dgm:spPr/>
      <dgm:t>
        <a:bodyPr/>
        <a:lstStyle/>
        <a:p>
          <a:pPr algn="l"/>
          <a:endParaRPr lang="en-US"/>
        </a:p>
      </dgm:t>
    </dgm:pt>
    <dgm:pt modelId="{195EF3F0-BD03-48B7-B05C-2802351E4D79}" type="pres">
      <dgm:prSet presAssocID="{B0169D55-590E-4969-927D-7B2B8413684A}" presName="linearFlow" presStyleCnt="0">
        <dgm:presLayoutVars>
          <dgm:dir/>
          <dgm:resizeHandles val="exact"/>
        </dgm:presLayoutVars>
      </dgm:prSet>
      <dgm:spPr/>
    </dgm:pt>
    <dgm:pt modelId="{48CAC20D-9304-46E4-8488-B2E9E5124CCA}" type="pres">
      <dgm:prSet presAssocID="{C3BB06A8-6F58-4A32-AA14-9DBBAFF1F12C}" presName="composite" presStyleCnt="0"/>
      <dgm:spPr/>
    </dgm:pt>
    <dgm:pt modelId="{C25103CE-C9E2-425E-9962-B0C29E648A87}" type="pres">
      <dgm:prSet presAssocID="{C3BB06A8-6F58-4A32-AA14-9DBBAFF1F12C}" presName="imgShp" presStyleLbl="fgImgPlace1" presStyleIdx="0" presStyleCnt="6" custLinFactNeighborY="23068"/>
      <dgm:spPr>
        <a:gradFill flip="none" rotWithShape="1">
          <a:gsLst>
            <a:gs pos="0">
              <a:srgbClr val="DDEBCF"/>
            </a:gs>
            <a:gs pos="50000">
              <a:srgbClr val="9CB86E"/>
            </a:gs>
            <a:gs pos="100000">
              <a:srgbClr val="156B13"/>
            </a:gs>
          </a:gsLst>
          <a:path path="circle">
            <a:fillToRect l="50000" t="50000" r="50000" b="50000"/>
          </a:path>
          <a:tileRect/>
        </a:gradFill>
      </dgm:spPr>
      <dgm:t>
        <a:bodyPr/>
        <a:lstStyle/>
        <a:p>
          <a:endParaRPr lang="en-US"/>
        </a:p>
      </dgm:t>
    </dgm:pt>
    <dgm:pt modelId="{9E38D7C3-B97B-4D1D-B57E-A0C9827AD4E0}" type="pres">
      <dgm:prSet presAssocID="{C3BB06A8-6F58-4A32-AA14-9DBBAFF1F12C}" presName="txShp" presStyleLbl="node1" presStyleIdx="0" presStyleCnt="6" custLinFactNeighborY="23068">
        <dgm:presLayoutVars>
          <dgm:bulletEnabled val="1"/>
        </dgm:presLayoutVars>
      </dgm:prSet>
      <dgm:spPr/>
      <dgm:t>
        <a:bodyPr/>
        <a:lstStyle/>
        <a:p>
          <a:endParaRPr lang="en-US"/>
        </a:p>
      </dgm:t>
    </dgm:pt>
    <dgm:pt modelId="{3058A236-CE43-4B42-A7E5-06AEE6F561AE}" type="pres">
      <dgm:prSet presAssocID="{6FECDC54-717D-4BBF-A703-DD3A72106DE1}" presName="spacing" presStyleCnt="0"/>
      <dgm:spPr/>
    </dgm:pt>
    <dgm:pt modelId="{8ADC7488-FB7F-41F7-AB25-3FF7D5779B95}" type="pres">
      <dgm:prSet presAssocID="{BF138313-0ECF-4CCE-8F6B-09CDA9D94AE6}" presName="composite" presStyleCnt="0"/>
      <dgm:spPr/>
    </dgm:pt>
    <dgm:pt modelId="{5EFB4FEA-0543-4821-9024-CB2556E2CA73}" type="pres">
      <dgm:prSet presAssocID="{BF138313-0ECF-4CCE-8F6B-09CDA9D94AE6}" presName="imgShp" presStyleLbl="fgImgPlace1" presStyleIdx="1" presStyleCnt="6" custLinFactNeighborY="23068"/>
      <dgm:spPr>
        <a:blipFill rotWithShape="0">
          <a:blip xmlns:r="http://schemas.openxmlformats.org/officeDocument/2006/relationships" r:embed="rId1"/>
          <a:stretch>
            <a:fillRect/>
          </a:stretch>
        </a:blipFill>
      </dgm:spPr>
    </dgm:pt>
    <dgm:pt modelId="{C3075ABA-F6EF-465D-A07B-79847A62145E}" type="pres">
      <dgm:prSet presAssocID="{BF138313-0ECF-4CCE-8F6B-09CDA9D94AE6}" presName="txShp" presStyleLbl="node1" presStyleIdx="1" presStyleCnt="6" custLinFactNeighborY="23068">
        <dgm:presLayoutVars>
          <dgm:bulletEnabled val="1"/>
        </dgm:presLayoutVars>
      </dgm:prSet>
      <dgm:spPr/>
      <dgm:t>
        <a:bodyPr/>
        <a:lstStyle/>
        <a:p>
          <a:endParaRPr lang="en-US"/>
        </a:p>
      </dgm:t>
    </dgm:pt>
    <dgm:pt modelId="{9D283749-C5CB-479C-B0EF-C2C232A23183}" type="pres">
      <dgm:prSet presAssocID="{05C6FEAD-EB13-4625-97DB-02D0EAE7FD67}" presName="spacing" presStyleCnt="0"/>
      <dgm:spPr/>
    </dgm:pt>
    <dgm:pt modelId="{EE83BFFD-D95A-4BDF-8875-A64789FAE0CA}" type="pres">
      <dgm:prSet presAssocID="{77EC3B27-0CB4-443D-A882-D5F7CD64F57D}" presName="composite" presStyleCnt="0"/>
      <dgm:spPr/>
    </dgm:pt>
    <dgm:pt modelId="{4DAA6EB6-DA19-48B2-A2BD-2027BBB43CCC}" type="pres">
      <dgm:prSet presAssocID="{77EC3B27-0CB4-443D-A882-D5F7CD64F57D}" presName="imgShp" presStyleLbl="fgImgPlace1" presStyleIdx="2" presStyleCnt="6" custLinFactNeighborY="9334"/>
      <dgm:spPr>
        <a:blipFill rotWithShape="0">
          <a:blip xmlns:r="http://schemas.openxmlformats.org/officeDocument/2006/relationships" r:embed="rId2"/>
          <a:stretch>
            <a:fillRect/>
          </a:stretch>
        </a:blipFill>
      </dgm:spPr>
    </dgm:pt>
    <dgm:pt modelId="{6A66FB20-87BF-43F8-B5C1-1E6DEE417C42}" type="pres">
      <dgm:prSet presAssocID="{77EC3B27-0CB4-443D-A882-D5F7CD64F57D}" presName="txShp" presStyleLbl="node1" presStyleIdx="2" presStyleCnt="6" custLinFactNeighborX="-219" custLinFactNeighborY="9334">
        <dgm:presLayoutVars>
          <dgm:bulletEnabled val="1"/>
        </dgm:presLayoutVars>
      </dgm:prSet>
      <dgm:spPr/>
      <dgm:t>
        <a:bodyPr/>
        <a:lstStyle/>
        <a:p>
          <a:endParaRPr lang="en-US"/>
        </a:p>
      </dgm:t>
    </dgm:pt>
    <dgm:pt modelId="{B5B84723-25DE-4B6A-81D9-0F5CEDC5B61D}" type="pres">
      <dgm:prSet presAssocID="{AFD41622-7B79-4A7E-8424-45E2FD91585D}" presName="spacing" presStyleCnt="0"/>
      <dgm:spPr/>
    </dgm:pt>
    <dgm:pt modelId="{9CC12265-E3D2-4A45-BC31-F6F6F20AFD1D}" type="pres">
      <dgm:prSet presAssocID="{6A37FB79-BF38-4988-A801-A3F2719B9E42}" presName="composite" presStyleCnt="0"/>
      <dgm:spPr/>
    </dgm:pt>
    <dgm:pt modelId="{C9A9A29C-94B1-45C3-A010-1CBBBA7E0D2D}" type="pres">
      <dgm:prSet presAssocID="{6A37FB79-BF38-4988-A801-A3F2719B9E42}" presName="imgShp" presStyleLbl="fgImgPlace1" presStyleIdx="3" presStyleCnt="6" custLinFactNeighborY="-1726"/>
      <dgm:spPr>
        <a:blipFill rotWithShape="0">
          <a:blip xmlns:r="http://schemas.openxmlformats.org/officeDocument/2006/relationships" r:embed="rId2"/>
          <a:stretch>
            <a:fillRect/>
          </a:stretch>
        </a:blipFill>
      </dgm:spPr>
    </dgm:pt>
    <dgm:pt modelId="{08E6BE63-9202-41FA-878F-2097170A01E7}" type="pres">
      <dgm:prSet presAssocID="{6A37FB79-BF38-4988-A801-A3F2719B9E42}" presName="txShp" presStyleLbl="node1" presStyleIdx="3" presStyleCnt="6" custLinFactNeighborY="-1726">
        <dgm:presLayoutVars>
          <dgm:bulletEnabled val="1"/>
        </dgm:presLayoutVars>
      </dgm:prSet>
      <dgm:spPr/>
      <dgm:t>
        <a:bodyPr/>
        <a:lstStyle/>
        <a:p>
          <a:endParaRPr lang="en-US"/>
        </a:p>
      </dgm:t>
    </dgm:pt>
    <dgm:pt modelId="{E15DA2F6-8CB3-4699-AB30-B50C994A8DCB}" type="pres">
      <dgm:prSet presAssocID="{B68955CB-F0E2-4C2E-B706-D8395878E595}" presName="spacing" presStyleCnt="0"/>
      <dgm:spPr/>
    </dgm:pt>
    <dgm:pt modelId="{C130F727-F88F-45FB-A0CD-6D30AE157098}" type="pres">
      <dgm:prSet presAssocID="{9A3A7B31-9D3E-469B-8366-E08FEF106937}" presName="composite" presStyleCnt="0"/>
      <dgm:spPr/>
    </dgm:pt>
    <dgm:pt modelId="{1442ADF1-B8C6-43F5-9D82-4415D93A4793}" type="pres">
      <dgm:prSet presAssocID="{9A3A7B31-9D3E-469B-8366-E08FEF106937}" presName="imgShp" presStyleLbl="fgImgPlace1" presStyleIdx="4" presStyleCnt="6" custLinFactNeighborY="-12786"/>
      <dgm:spPr>
        <a:blipFill rotWithShape="0">
          <a:blip xmlns:r="http://schemas.openxmlformats.org/officeDocument/2006/relationships" r:embed="rId2"/>
          <a:stretch>
            <a:fillRect/>
          </a:stretch>
        </a:blipFill>
      </dgm:spPr>
    </dgm:pt>
    <dgm:pt modelId="{7222F61A-EDAB-40F7-A605-3BE095691BF0}" type="pres">
      <dgm:prSet presAssocID="{9A3A7B31-9D3E-469B-8366-E08FEF106937}" presName="txShp" presStyleLbl="node1" presStyleIdx="4" presStyleCnt="6" custLinFactNeighborX="548" custLinFactNeighborY="-9043">
        <dgm:presLayoutVars>
          <dgm:bulletEnabled val="1"/>
        </dgm:presLayoutVars>
      </dgm:prSet>
      <dgm:spPr/>
      <dgm:t>
        <a:bodyPr/>
        <a:lstStyle/>
        <a:p>
          <a:endParaRPr lang="en-US"/>
        </a:p>
      </dgm:t>
    </dgm:pt>
    <dgm:pt modelId="{C06A89D3-65E4-4BB7-B72E-D786A5BC69E1}" type="pres">
      <dgm:prSet presAssocID="{0ED1B0B8-6C2E-402E-8EAE-6DBF1456718B}" presName="spacing" presStyleCnt="0"/>
      <dgm:spPr/>
    </dgm:pt>
    <dgm:pt modelId="{20407342-9201-4606-B51C-65C3C05D69DB}" type="pres">
      <dgm:prSet presAssocID="{A620244B-6FE0-4529-A72F-B1E7B0ED3202}" presName="composite" presStyleCnt="0"/>
      <dgm:spPr/>
    </dgm:pt>
    <dgm:pt modelId="{E07225F4-EEBC-49EE-8BCC-41E82D09CEE5}" type="pres">
      <dgm:prSet presAssocID="{A620244B-6FE0-4529-A72F-B1E7B0ED3202}" presName="imgShp" presStyleLbl="fgImgPlace1" presStyleIdx="5" presStyleCnt="6" custLinFactNeighborY="-12786"/>
      <dgm:spPr>
        <a:blipFill rotWithShape="0">
          <a:blip xmlns:r="http://schemas.openxmlformats.org/officeDocument/2006/relationships" r:embed="rId1"/>
          <a:stretch>
            <a:fillRect/>
          </a:stretch>
        </a:blipFill>
      </dgm:spPr>
    </dgm:pt>
    <dgm:pt modelId="{7788BD35-6AA9-47CC-AF01-8FB883419170}" type="pres">
      <dgm:prSet presAssocID="{A620244B-6FE0-4529-A72F-B1E7B0ED3202}" presName="txShp" presStyleLbl="node1" presStyleIdx="5" presStyleCnt="6" custLinFactNeighborX="1331" custLinFactNeighborY="-12786">
        <dgm:presLayoutVars>
          <dgm:bulletEnabled val="1"/>
        </dgm:presLayoutVars>
      </dgm:prSet>
      <dgm:spPr/>
      <dgm:t>
        <a:bodyPr/>
        <a:lstStyle/>
        <a:p>
          <a:endParaRPr lang="en-US"/>
        </a:p>
      </dgm:t>
    </dgm:pt>
  </dgm:ptLst>
  <dgm:cxnLst>
    <dgm:cxn modelId="{99664C8B-8E4E-4A52-8AC5-F5D34A4FE728}" srcId="{B0169D55-590E-4969-927D-7B2B8413684A}" destId="{C3BB06A8-6F58-4A32-AA14-9DBBAFF1F12C}" srcOrd="0" destOrd="0" parTransId="{BED8714C-3322-4011-BEF7-3D9F4E7EC3CC}" sibTransId="{6FECDC54-717D-4BBF-A703-DD3A72106DE1}"/>
    <dgm:cxn modelId="{EFAEAA7B-E9DE-48B9-A3C7-E68300665E2C}" type="presOf" srcId="{9A3A7B31-9D3E-469B-8366-E08FEF106937}" destId="{7222F61A-EDAB-40F7-A605-3BE095691BF0}" srcOrd="0" destOrd="0" presId="urn:microsoft.com/office/officeart/2005/8/layout/vList3#1"/>
    <dgm:cxn modelId="{EB01B000-7DA8-4F42-A9EA-932D25815010}" type="presOf" srcId="{77EC3B27-0CB4-443D-A882-D5F7CD64F57D}" destId="{6A66FB20-87BF-43F8-B5C1-1E6DEE417C42}" srcOrd="0" destOrd="0" presId="urn:microsoft.com/office/officeart/2005/8/layout/vList3#1"/>
    <dgm:cxn modelId="{555CCDD0-FADA-41BB-941A-091D6DBF5B93}" srcId="{B0169D55-590E-4969-927D-7B2B8413684A}" destId="{77EC3B27-0CB4-443D-A882-D5F7CD64F57D}" srcOrd="2" destOrd="0" parTransId="{8164785E-E6E4-4327-9575-564E6C941C4A}" sibTransId="{AFD41622-7B79-4A7E-8424-45E2FD91585D}"/>
    <dgm:cxn modelId="{0214388E-C8B1-46E6-95B9-714ECE249767}" type="presOf" srcId="{BF138313-0ECF-4CCE-8F6B-09CDA9D94AE6}" destId="{C3075ABA-F6EF-465D-A07B-79847A62145E}" srcOrd="0" destOrd="0" presId="urn:microsoft.com/office/officeart/2005/8/layout/vList3#1"/>
    <dgm:cxn modelId="{FC4B0907-AC77-4210-A156-C67E6E2C789C}" srcId="{B0169D55-590E-4969-927D-7B2B8413684A}" destId="{A620244B-6FE0-4529-A72F-B1E7B0ED3202}" srcOrd="5" destOrd="0" parTransId="{E35D164C-2A1E-4F9E-9DF2-5F125939312A}" sibTransId="{A25C3FD8-5F9B-4566-AAEE-3451DE030464}"/>
    <dgm:cxn modelId="{E9C4AE13-5E4E-4375-A068-9DFA763D0805}" type="presOf" srcId="{6A37FB79-BF38-4988-A801-A3F2719B9E42}" destId="{08E6BE63-9202-41FA-878F-2097170A01E7}" srcOrd="0" destOrd="0" presId="urn:microsoft.com/office/officeart/2005/8/layout/vList3#1"/>
    <dgm:cxn modelId="{CB034D0F-8FF0-43EF-AF86-48D280D95DEA}" type="presOf" srcId="{A620244B-6FE0-4529-A72F-B1E7B0ED3202}" destId="{7788BD35-6AA9-47CC-AF01-8FB883419170}" srcOrd="0" destOrd="0" presId="urn:microsoft.com/office/officeart/2005/8/layout/vList3#1"/>
    <dgm:cxn modelId="{30C7DDD1-0A83-413B-AA39-144F87DA6E23}" type="presOf" srcId="{B0169D55-590E-4969-927D-7B2B8413684A}" destId="{195EF3F0-BD03-48B7-B05C-2802351E4D79}" srcOrd="0" destOrd="0" presId="urn:microsoft.com/office/officeart/2005/8/layout/vList3#1"/>
    <dgm:cxn modelId="{3B0803E0-D0B0-43D9-8659-D1E4A1B35722}" srcId="{B0169D55-590E-4969-927D-7B2B8413684A}" destId="{BF138313-0ECF-4CCE-8F6B-09CDA9D94AE6}" srcOrd="1" destOrd="0" parTransId="{99800BB4-9FAE-4CB0-8FC7-3DF04703D50E}" sibTransId="{05C6FEAD-EB13-4625-97DB-02D0EAE7FD67}"/>
    <dgm:cxn modelId="{471C1EFD-22AE-4F00-9FC0-62EA2FE6C124}" srcId="{B0169D55-590E-4969-927D-7B2B8413684A}" destId="{6A37FB79-BF38-4988-A801-A3F2719B9E42}" srcOrd="3" destOrd="0" parTransId="{EDF40FB8-85AD-4ACD-927D-7F7CC7C160F8}" sibTransId="{B68955CB-F0E2-4C2E-B706-D8395878E595}"/>
    <dgm:cxn modelId="{08A18D34-FCBF-4FCD-BB84-7A96C132660C}" srcId="{B0169D55-590E-4969-927D-7B2B8413684A}" destId="{9A3A7B31-9D3E-469B-8366-E08FEF106937}" srcOrd="4" destOrd="0" parTransId="{8A92C52B-7C99-4F49-80F5-AA92420BB04E}" sibTransId="{0ED1B0B8-6C2E-402E-8EAE-6DBF1456718B}"/>
    <dgm:cxn modelId="{79A953AB-DE5A-4D31-8257-082BCCA99B8F}" type="presOf" srcId="{C3BB06A8-6F58-4A32-AA14-9DBBAFF1F12C}" destId="{9E38D7C3-B97B-4D1D-B57E-A0C9827AD4E0}" srcOrd="0" destOrd="0" presId="urn:microsoft.com/office/officeart/2005/8/layout/vList3#1"/>
    <dgm:cxn modelId="{91C5F612-8A08-4EEC-9E60-DA089E13BA03}" type="presParOf" srcId="{195EF3F0-BD03-48B7-B05C-2802351E4D79}" destId="{48CAC20D-9304-46E4-8488-B2E9E5124CCA}" srcOrd="0" destOrd="0" presId="urn:microsoft.com/office/officeart/2005/8/layout/vList3#1"/>
    <dgm:cxn modelId="{6C1FADD6-FCDF-496B-AECE-889A84B07A0F}" type="presParOf" srcId="{48CAC20D-9304-46E4-8488-B2E9E5124CCA}" destId="{C25103CE-C9E2-425E-9962-B0C29E648A87}" srcOrd="0" destOrd="0" presId="urn:microsoft.com/office/officeart/2005/8/layout/vList3#1"/>
    <dgm:cxn modelId="{EDAE0705-ADC4-4623-8BD8-038910F7C44A}" type="presParOf" srcId="{48CAC20D-9304-46E4-8488-B2E9E5124CCA}" destId="{9E38D7C3-B97B-4D1D-B57E-A0C9827AD4E0}" srcOrd="1" destOrd="0" presId="urn:microsoft.com/office/officeart/2005/8/layout/vList3#1"/>
    <dgm:cxn modelId="{8562E305-2314-4547-BB75-700A0FF9A95F}" type="presParOf" srcId="{195EF3F0-BD03-48B7-B05C-2802351E4D79}" destId="{3058A236-CE43-4B42-A7E5-06AEE6F561AE}" srcOrd="1" destOrd="0" presId="urn:microsoft.com/office/officeart/2005/8/layout/vList3#1"/>
    <dgm:cxn modelId="{CBF71E31-03A3-419B-A337-B40F8193059B}" type="presParOf" srcId="{195EF3F0-BD03-48B7-B05C-2802351E4D79}" destId="{8ADC7488-FB7F-41F7-AB25-3FF7D5779B95}" srcOrd="2" destOrd="0" presId="urn:microsoft.com/office/officeart/2005/8/layout/vList3#1"/>
    <dgm:cxn modelId="{BA2B26DA-4D5C-40A6-A1B8-7EA03BD6DBF8}" type="presParOf" srcId="{8ADC7488-FB7F-41F7-AB25-3FF7D5779B95}" destId="{5EFB4FEA-0543-4821-9024-CB2556E2CA73}" srcOrd="0" destOrd="0" presId="urn:microsoft.com/office/officeart/2005/8/layout/vList3#1"/>
    <dgm:cxn modelId="{1B206CEF-5C55-48BF-A07A-2152407FFC40}" type="presParOf" srcId="{8ADC7488-FB7F-41F7-AB25-3FF7D5779B95}" destId="{C3075ABA-F6EF-465D-A07B-79847A62145E}" srcOrd="1" destOrd="0" presId="urn:microsoft.com/office/officeart/2005/8/layout/vList3#1"/>
    <dgm:cxn modelId="{F8321711-5003-4F64-9E50-8A87C7E23675}" type="presParOf" srcId="{195EF3F0-BD03-48B7-B05C-2802351E4D79}" destId="{9D283749-C5CB-479C-B0EF-C2C232A23183}" srcOrd="3" destOrd="0" presId="urn:microsoft.com/office/officeart/2005/8/layout/vList3#1"/>
    <dgm:cxn modelId="{F9D51C9C-9BBE-496C-9D3B-87AF324E175A}" type="presParOf" srcId="{195EF3F0-BD03-48B7-B05C-2802351E4D79}" destId="{EE83BFFD-D95A-4BDF-8875-A64789FAE0CA}" srcOrd="4" destOrd="0" presId="urn:microsoft.com/office/officeart/2005/8/layout/vList3#1"/>
    <dgm:cxn modelId="{05BC9D16-2E5D-4941-9351-153860C3D0F3}" type="presParOf" srcId="{EE83BFFD-D95A-4BDF-8875-A64789FAE0CA}" destId="{4DAA6EB6-DA19-48B2-A2BD-2027BBB43CCC}" srcOrd="0" destOrd="0" presId="urn:microsoft.com/office/officeart/2005/8/layout/vList3#1"/>
    <dgm:cxn modelId="{752DEDB7-A8A5-4ACE-86F3-9FCA892FD2BA}" type="presParOf" srcId="{EE83BFFD-D95A-4BDF-8875-A64789FAE0CA}" destId="{6A66FB20-87BF-43F8-B5C1-1E6DEE417C42}" srcOrd="1" destOrd="0" presId="urn:microsoft.com/office/officeart/2005/8/layout/vList3#1"/>
    <dgm:cxn modelId="{D082C271-4517-481B-91BB-7CDD717C43B5}" type="presParOf" srcId="{195EF3F0-BD03-48B7-B05C-2802351E4D79}" destId="{B5B84723-25DE-4B6A-81D9-0F5CEDC5B61D}" srcOrd="5" destOrd="0" presId="urn:microsoft.com/office/officeart/2005/8/layout/vList3#1"/>
    <dgm:cxn modelId="{95EC7A06-5456-4BA7-940C-39B147FC1762}" type="presParOf" srcId="{195EF3F0-BD03-48B7-B05C-2802351E4D79}" destId="{9CC12265-E3D2-4A45-BC31-F6F6F20AFD1D}" srcOrd="6" destOrd="0" presId="urn:microsoft.com/office/officeart/2005/8/layout/vList3#1"/>
    <dgm:cxn modelId="{9E29F32D-96B1-40F9-875A-F12928C04736}" type="presParOf" srcId="{9CC12265-E3D2-4A45-BC31-F6F6F20AFD1D}" destId="{C9A9A29C-94B1-45C3-A010-1CBBBA7E0D2D}" srcOrd="0" destOrd="0" presId="urn:microsoft.com/office/officeart/2005/8/layout/vList3#1"/>
    <dgm:cxn modelId="{80E809AA-7ECC-41D6-AD28-C8EEF2B56182}" type="presParOf" srcId="{9CC12265-E3D2-4A45-BC31-F6F6F20AFD1D}" destId="{08E6BE63-9202-41FA-878F-2097170A01E7}" srcOrd="1" destOrd="0" presId="urn:microsoft.com/office/officeart/2005/8/layout/vList3#1"/>
    <dgm:cxn modelId="{AE875D98-BCBB-4C96-AEDC-77BC902AF286}" type="presParOf" srcId="{195EF3F0-BD03-48B7-B05C-2802351E4D79}" destId="{E15DA2F6-8CB3-4699-AB30-B50C994A8DCB}" srcOrd="7" destOrd="0" presId="urn:microsoft.com/office/officeart/2005/8/layout/vList3#1"/>
    <dgm:cxn modelId="{6B7EABDD-7FF1-43CB-B9A0-A7B966F1CFFF}" type="presParOf" srcId="{195EF3F0-BD03-48B7-B05C-2802351E4D79}" destId="{C130F727-F88F-45FB-A0CD-6D30AE157098}" srcOrd="8" destOrd="0" presId="urn:microsoft.com/office/officeart/2005/8/layout/vList3#1"/>
    <dgm:cxn modelId="{B3069896-2BBA-4E84-82CF-E57DCC342514}" type="presParOf" srcId="{C130F727-F88F-45FB-A0CD-6D30AE157098}" destId="{1442ADF1-B8C6-43F5-9D82-4415D93A4793}" srcOrd="0" destOrd="0" presId="urn:microsoft.com/office/officeart/2005/8/layout/vList3#1"/>
    <dgm:cxn modelId="{EFC054C8-771D-4C4A-871F-B26EA176EEF4}" type="presParOf" srcId="{C130F727-F88F-45FB-A0CD-6D30AE157098}" destId="{7222F61A-EDAB-40F7-A605-3BE095691BF0}" srcOrd="1" destOrd="0" presId="urn:microsoft.com/office/officeart/2005/8/layout/vList3#1"/>
    <dgm:cxn modelId="{050F0F3E-3621-4117-8AFD-8042AEC8D380}" type="presParOf" srcId="{195EF3F0-BD03-48B7-B05C-2802351E4D79}" destId="{C06A89D3-65E4-4BB7-B72E-D786A5BC69E1}" srcOrd="9" destOrd="0" presId="urn:microsoft.com/office/officeart/2005/8/layout/vList3#1"/>
    <dgm:cxn modelId="{89D2084D-F56A-4B6A-BF0A-E81F85909DEF}" type="presParOf" srcId="{195EF3F0-BD03-48B7-B05C-2802351E4D79}" destId="{20407342-9201-4606-B51C-65C3C05D69DB}" srcOrd="10" destOrd="0" presId="urn:microsoft.com/office/officeart/2005/8/layout/vList3#1"/>
    <dgm:cxn modelId="{716DC161-8E37-464F-AD15-271B4B21EC70}" type="presParOf" srcId="{20407342-9201-4606-B51C-65C3C05D69DB}" destId="{E07225F4-EEBC-49EE-8BCC-41E82D09CEE5}" srcOrd="0" destOrd="0" presId="urn:microsoft.com/office/officeart/2005/8/layout/vList3#1"/>
    <dgm:cxn modelId="{F3840816-A08C-4804-9465-20A93401DCA9}" type="presParOf" srcId="{20407342-9201-4606-B51C-65C3C05D69DB}" destId="{7788BD35-6AA9-47CC-AF01-8FB88341917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69D55-590E-4969-927D-7B2B8413684A}" type="doc">
      <dgm:prSet loTypeId="urn:microsoft.com/office/officeart/2005/8/layout/vList3#2" loCatId="list" qsTypeId="urn:microsoft.com/office/officeart/2005/8/quickstyle/simple1" qsCatId="simple" csTypeId="urn:microsoft.com/office/officeart/2005/8/colors/accent0_1" csCatId="mainScheme" phldr="1"/>
      <dgm:spPr/>
    </dgm:pt>
    <dgm:pt modelId="{C3BB06A8-6F58-4A32-AA14-9DBBAFF1F12C}">
      <dgm:prSet phldrT="[Text]" custT="1"/>
      <dgm:spPr/>
      <dgm:t>
        <a:bodyPr/>
        <a:lstStyle/>
        <a:p>
          <a:pPr algn="l"/>
          <a:r>
            <a:rPr lang="en-US" sz="2400" dirty="0" smtClean="0">
              <a:solidFill>
                <a:srgbClr val="33CC33"/>
              </a:solidFill>
              <a:latin typeface="Times New Roman" pitchFamily="18" charset="0"/>
              <a:cs typeface="Times New Roman" pitchFamily="18" charset="0"/>
            </a:rPr>
            <a:t>Thermoluminescence Dosimetry </a:t>
          </a:r>
        </a:p>
        <a:p>
          <a:pPr algn="l" rtl="0"/>
          <a:r>
            <a:rPr lang="en-US" sz="2400" dirty="0" smtClean="0">
              <a:solidFill>
                <a:srgbClr val="33CC33"/>
              </a:solidFill>
              <a:latin typeface="Times New Roman" pitchFamily="18" charset="0"/>
              <a:cs typeface="Times New Roman" pitchFamily="18" charset="0"/>
            </a:rPr>
            <a:t>A general model </a:t>
          </a:r>
          <a:r>
            <a:rPr lang="en-US" sz="2000" dirty="0" smtClean="0">
              <a:ln w="18415" cmpd="sng">
                <a:solidFill>
                  <a:srgbClr val="FFFFFF"/>
                </a:solidFill>
                <a:prstDash val="solid"/>
              </a:ln>
              <a:solidFill>
                <a:srgbClr val="33CC33"/>
              </a:solidFill>
              <a:effectLst/>
              <a:latin typeface="Times New Roman" pitchFamily="18" charset="0"/>
              <a:cs typeface="Times New Roman" pitchFamily="18" charset="0"/>
            </a:rPr>
            <a:t>.</a:t>
          </a:r>
          <a:endParaRPr lang="en-US" sz="2000" dirty="0">
            <a:solidFill>
              <a:srgbClr val="33CC33"/>
            </a:solidFill>
            <a:effectLst/>
            <a:latin typeface="Times New Roman" pitchFamily="18" charset="0"/>
            <a:cs typeface="Times New Roman" pitchFamily="18" charset="0"/>
          </a:endParaRPr>
        </a:p>
      </dgm:t>
    </dgm:pt>
    <dgm:pt modelId="{BED8714C-3322-4011-BEF7-3D9F4E7EC3CC}" type="parTrans" cxnId="{99664C8B-8E4E-4A52-8AC5-F5D34A4FE728}">
      <dgm:prSet/>
      <dgm:spPr/>
      <dgm:t>
        <a:bodyPr/>
        <a:lstStyle/>
        <a:p>
          <a:pPr algn="l"/>
          <a:endParaRPr lang="en-US"/>
        </a:p>
      </dgm:t>
    </dgm:pt>
    <dgm:pt modelId="{6FECDC54-717D-4BBF-A703-DD3A72106DE1}" type="sibTrans" cxnId="{99664C8B-8E4E-4A52-8AC5-F5D34A4FE728}">
      <dgm:prSet/>
      <dgm:spPr/>
      <dgm:t>
        <a:bodyPr/>
        <a:lstStyle/>
        <a:p>
          <a:pPr algn="l"/>
          <a:endParaRPr lang="en-US"/>
        </a:p>
      </dgm:t>
    </dgm:pt>
    <dgm:pt modelId="{BF138313-0ECF-4CCE-8F6B-09CDA9D94AE6}">
      <dgm:prSet phldrT="[Text]" custT="1"/>
      <dgm:spPr/>
      <dgm:t>
        <a:bodyPr/>
        <a:lstStyle/>
        <a:p>
          <a:pPr algn="l" rtl="0"/>
          <a:r>
            <a:rPr lang="en-US" sz="2400" dirty="0" smtClean="0">
              <a:solidFill>
                <a:srgbClr val="33CC33"/>
              </a:solidFill>
              <a:latin typeface="Times New Roman" pitchFamily="18" charset="0"/>
              <a:cs typeface="Times New Roman" pitchFamily="18" charset="0"/>
            </a:rPr>
            <a:t>The mechanism of TL dosimetry</a:t>
          </a:r>
          <a:endParaRPr lang="en-US" sz="2400" dirty="0">
            <a:solidFill>
              <a:srgbClr val="33CC33"/>
            </a:solidFill>
            <a:latin typeface="Times New Roman" pitchFamily="18" charset="0"/>
            <a:cs typeface="Times New Roman" pitchFamily="18" charset="0"/>
          </a:endParaRPr>
        </a:p>
      </dgm:t>
    </dgm:pt>
    <dgm:pt modelId="{99800BB4-9FAE-4CB0-8FC7-3DF04703D50E}" type="parTrans" cxnId="{3B0803E0-D0B0-43D9-8659-D1E4A1B35722}">
      <dgm:prSet/>
      <dgm:spPr/>
      <dgm:t>
        <a:bodyPr/>
        <a:lstStyle/>
        <a:p>
          <a:pPr algn="l"/>
          <a:endParaRPr lang="en-US"/>
        </a:p>
      </dgm:t>
    </dgm:pt>
    <dgm:pt modelId="{05C6FEAD-EB13-4625-97DB-02D0EAE7FD67}" type="sibTrans" cxnId="{3B0803E0-D0B0-43D9-8659-D1E4A1B35722}">
      <dgm:prSet/>
      <dgm:spPr/>
      <dgm:t>
        <a:bodyPr/>
        <a:lstStyle/>
        <a:p>
          <a:pPr algn="l"/>
          <a:endParaRPr lang="en-US"/>
        </a:p>
      </dgm:t>
    </dgm:pt>
    <dgm:pt modelId="{A7B03AF3-413F-4606-B267-33E018DC90F4}">
      <dgm:prSet phldrT="[Text]" custT="1"/>
      <dgm:spPr/>
      <dgm:t>
        <a:bodyPr/>
        <a:lstStyle/>
        <a:p>
          <a:pPr algn="l" rtl="0"/>
          <a:r>
            <a:rPr lang="en-US" sz="2400" dirty="0" smtClean="0">
              <a:solidFill>
                <a:srgbClr val="33CC33"/>
              </a:solidFill>
              <a:latin typeface="Times New Roman" pitchFamily="18" charset="0"/>
              <a:cs typeface="Times New Roman" pitchFamily="18" charset="0"/>
            </a:rPr>
            <a:t>TLD Reader </a:t>
          </a:r>
          <a:endParaRPr lang="en-US" sz="2400" dirty="0">
            <a:solidFill>
              <a:srgbClr val="33CC33"/>
            </a:solidFill>
            <a:latin typeface="Times New Roman" pitchFamily="18" charset="0"/>
            <a:cs typeface="Times New Roman" pitchFamily="18" charset="0"/>
          </a:endParaRPr>
        </a:p>
      </dgm:t>
    </dgm:pt>
    <dgm:pt modelId="{E0D0008C-3415-42B3-A04B-CDC1E4990757}" type="parTrans" cxnId="{2BF77C7D-135A-48A8-89EE-0EEDCC71EEBD}">
      <dgm:prSet/>
      <dgm:spPr/>
      <dgm:t>
        <a:bodyPr/>
        <a:lstStyle/>
        <a:p>
          <a:pPr algn="l"/>
          <a:endParaRPr lang="en-US"/>
        </a:p>
      </dgm:t>
    </dgm:pt>
    <dgm:pt modelId="{0DBC5215-48E7-42EC-87C6-AE712606B461}" type="sibTrans" cxnId="{2BF77C7D-135A-48A8-89EE-0EEDCC71EEBD}">
      <dgm:prSet/>
      <dgm:spPr/>
      <dgm:t>
        <a:bodyPr/>
        <a:lstStyle/>
        <a:p>
          <a:pPr algn="l"/>
          <a:endParaRPr lang="en-US"/>
        </a:p>
      </dgm:t>
    </dgm:pt>
    <dgm:pt modelId="{77EC3B27-0CB4-443D-A882-D5F7CD64F57D}">
      <dgm:prSet phldrT="[Text]" custT="1"/>
      <dgm:spPr/>
      <dgm:t>
        <a:bodyPr/>
        <a:lstStyle/>
        <a:p>
          <a:pPr algn="l" rtl="0"/>
          <a:r>
            <a:rPr lang="en-US" sz="2400" dirty="0" smtClean="0">
              <a:solidFill>
                <a:srgbClr val="33CC33"/>
              </a:solidFill>
              <a:latin typeface="Times New Roman" pitchFamily="18" charset="0"/>
              <a:cs typeface="Times New Roman" pitchFamily="18" charset="0"/>
            </a:rPr>
            <a:t>TLD Materials </a:t>
          </a:r>
          <a:endParaRPr lang="en-US" sz="2400" dirty="0">
            <a:solidFill>
              <a:srgbClr val="33CC33"/>
            </a:solidFill>
            <a:latin typeface="Times New Roman" pitchFamily="18" charset="0"/>
            <a:cs typeface="Times New Roman" pitchFamily="18" charset="0"/>
          </a:endParaRPr>
        </a:p>
      </dgm:t>
    </dgm:pt>
    <dgm:pt modelId="{8164785E-E6E4-4327-9575-564E6C941C4A}" type="parTrans" cxnId="{555CCDD0-FADA-41BB-941A-091D6DBF5B93}">
      <dgm:prSet/>
      <dgm:spPr/>
      <dgm:t>
        <a:bodyPr/>
        <a:lstStyle/>
        <a:p>
          <a:pPr algn="l"/>
          <a:endParaRPr lang="en-US"/>
        </a:p>
      </dgm:t>
    </dgm:pt>
    <dgm:pt modelId="{AFD41622-7B79-4A7E-8424-45E2FD91585D}" type="sibTrans" cxnId="{555CCDD0-FADA-41BB-941A-091D6DBF5B93}">
      <dgm:prSet/>
      <dgm:spPr/>
      <dgm:t>
        <a:bodyPr/>
        <a:lstStyle/>
        <a:p>
          <a:pPr algn="l"/>
          <a:endParaRPr lang="en-US"/>
        </a:p>
      </dgm:t>
    </dgm:pt>
    <dgm:pt modelId="{6A37FB79-BF38-4988-A801-A3F2719B9E42}">
      <dgm:prSet phldrT="[Text]" custT="1"/>
      <dgm:spPr/>
      <dgm:t>
        <a:bodyPr/>
        <a:lstStyle/>
        <a:p>
          <a:pPr algn="l"/>
          <a:r>
            <a:rPr lang="en-US" sz="2400" dirty="0" smtClean="0">
              <a:solidFill>
                <a:srgbClr val="33CC33"/>
              </a:solidFill>
              <a:latin typeface="Times New Roman" pitchFamily="18" charset="0"/>
              <a:cs typeface="Times New Roman" pitchFamily="18" charset="0"/>
            </a:rPr>
            <a:t>Basic concepts </a:t>
          </a:r>
          <a:r>
            <a:rPr lang="en-US" sz="600" dirty="0" smtClean="0">
              <a:ln w="18415" cmpd="sng">
                <a:solidFill>
                  <a:srgbClr val="FFFFFF"/>
                </a:solidFill>
                <a:prstDash val="solid"/>
              </a:ln>
              <a:solidFill>
                <a:srgbClr val="33CC33"/>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600" dirty="0">
            <a:solidFill>
              <a:srgbClr val="33CC33"/>
            </a:solidFill>
          </a:endParaRPr>
        </a:p>
      </dgm:t>
    </dgm:pt>
    <dgm:pt modelId="{EDF40FB8-85AD-4ACD-927D-7F7CC7C160F8}" type="parTrans" cxnId="{471C1EFD-22AE-4F00-9FC0-62EA2FE6C124}">
      <dgm:prSet/>
      <dgm:spPr/>
      <dgm:t>
        <a:bodyPr/>
        <a:lstStyle/>
        <a:p>
          <a:pPr algn="l"/>
          <a:endParaRPr lang="en-US"/>
        </a:p>
      </dgm:t>
    </dgm:pt>
    <dgm:pt modelId="{B68955CB-F0E2-4C2E-B706-D8395878E595}" type="sibTrans" cxnId="{471C1EFD-22AE-4F00-9FC0-62EA2FE6C124}">
      <dgm:prSet/>
      <dgm:spPr/>
      <dgm:t>
        <a:bodyPr/>
        <a:lstStyle/>
        <a:p>
          <a:pPr algn="l"/>
          <a:endParaRPr lang="en-US"/>
        </a:p>
      </dgm:t>
    </dgm:pt>
    <dgm:pt modelId="{9A3A7B31-9D3E-469B-8366-E08FEF106937}">
      <dgm:prSet phldrT="[Text]" custT="1"/>
      <dgm:spPr/>
      <dgm:t>
        <a:bodyPr/>
        <a:lstStyle/>
        <a:p>
          <a:pPr algn="l"/>
          <a:r>
            <a:rPr lang="en-US" sz="2400" dirty="0" smtClean="0">
              <a:solidFill>
                <a:srgbClr val="33CC33"/>
              </a:solidFill>
              <a:latin typeface="Times New Roman" pitchFamily="18" charset="0"/>
              <a:cs typeface="Times New Roman" pitchFamily="18" charset="0"/>
            </a:rPr>
            <a:t>Applications of TLD</a:t>
          </a:r>
          <a:endParaRPr lang="en-US" sz="2400" dirty="0">
            <a:solidFill>
              <a:srgbClr val="33CC33"/>
            </a:solidFill>
            <a:latin typeface="Times New Roman" pitchFamily="18" charset="0"/>
            <a:cs typeface="Times New Roman" pitchFamily="18" charset="0"/>
          </a:endParaRPr>
        </a:p>
      </dgm:t>
    </dgm:pt>
    <dgm:pt modelId="{8A92C52B-7C99-4F49-80F5-AA92420BB04E}" type="parTrans" cxnId="{08A18D34-FCBF-4FCD-BB84-7A96C132660C}">
      <dgm:prSet/>
      <dgm:spPr/>
      <dgm:t>
        <a:bodyPr/>
        <a:lstStyle/>
        <a:p>
          <a:pPr algn="l"/>
          <a:endParaRPr lang="en-US"/>
        </a:p>
      </dgm:t>
    </dgm:pt>
    <dgm:pt modelId="{0ED1B0B8-6C2E-402E-8EAE-6DBF1456718B}" type="sibTrans" cxnId="{08A18D34-FCBF-4FCD-BB84-7A96C132660C}">
      <dgm:prSet/>
      <dgm:spPr/>
      <dgm:t>
        <a:bodyPr/>
        <a:lstStyle/>
        <a:p>
          <a:pPr algn="l"/>
          <a:endParaRPr lang="en-US"/>
        </a:p>
      </dgm:t>
    </dgm:pt>
    <dgm:pt modelId="{5B00B98C-C56B-4F59-8865-6298EA5584D1}">
      <dgm:prSet phldrT="[Text]" custT="1"/>
      <dgm:spPr/>
      <dgm:t>
        <a:bodyPr/>
        <a:lstStyle/>
        <a:p>
          <a:pPr algn="l"/>
          <a:r>
            <a:rPr lang="en-US" sz="2400" dirty="0" smtClean="0">
              <a:solidFill>
                <a:srgbClr val="33CC33"/>
              </a:solidFill>
              <a:latin typeface="Times New Roman" pitchFamily="18" charset="0"/>
              <a:cs typeface="Times New Roman" pitchFamily="18" charset="0"/>
            </a:rPr>
            <a:t>Conclusion </a:t>
          </a:r>
          <a:endParaRPr lang="en-US" sz="2400" dirty="0">
            <a:solidFill>
              <a:srgbClr val="33CC33"/>
            </a:solidFill>
            <a:latin typeface="Times New Roman" pitchFamily="18" charset="0"/>
            <a:cs typeface="Times New Roman" pitchFamily="18" charset="0"/>
          </a:endParaRPr>
        </a:p>
      </dgm:t>
    </dgm:pt>
    <dgm:pt modelId="{085D41C2-EF23-4B5C-97E0-C12377750964}" type="parTrans" cxnId="{ED9D79CF-B9BB-4480-A7BE-F0DBEF7FC9C0}">
      <dgm:prSet/>
      <dgm:spPr/>
      <dgm:t>
        <a:bodyPr/>
        <a:lstStyle/>
        <a:p>
          <a:endParaRPr lang="en-US"/>
        </a:p>
      </dgm:t>
    </dgm:pt>
    <dgm:pt modelId="{4EC50D06-7261-42C0-858A-15C2A6861366}" type="sibTrans" cxnId="{ED9D79CF-B9BB-4480-A7BE-F0DBEF7FC9C0}">
      <dgm:prSet/>
      <dgm:spPr/>
      <dgm:t>
        <a:bodyPr/>
        <a:lstStyle/>
        <a:p>
          <a:endParaRPr lang="en-US"/>
        </a:p>
      </dgm:t>
    </dgm:pt>
    <dgm:pt modelId="{9A58FD52-C8CD-403D-917A-328EC17043A2}">
      <dgm:prSet phldrT="[Text]" custT="1"/>
      <dgm:spPr/>
      <dgm:t>
        <a:bodyPr/>
        <a:lstStyle/>
        <a:p>
          <a:pPr algn="l"/>
          <a:r>
            <a:rPr lang="en-US" sz="2400" dirty="0" smtClean="0">
              <a:solidFill>
                <a:srgbClr val="33CC33"/>
              </a:solidFill>
              <a:latin typeface="Times New Roman" pitchFamily="18" charset="0"/>
              <a:cs typeface="Times New Roman" pitchFamily="18" charset="0"/>
            </a:rPr>
            <a:t>Advantages and disadvantages of TLDs</a:t>
          </a:r>
          <a:endParaRPr lang="en-US" sz="2400" dirty="0">
            <a:solidFill>
              <a:srgbClr val="33CC33"/>
            </a:solidFill>
            <a:latin typeface="Times New Roman" pitchFamily="18" charset="0"/>
            <a:cs typeface="Times New Roman" pitchFamily="18" charset="0"/>
          </a:endParaRPr>
        </a:p>
      </dgm:t>
    </dgm:pt>
    <dgm:pt modelId="{FE52CECF-5193-4B62-BB42-25463D18E1D5}" type="parTrans" cxnId="{76FC04B4-33E3-4C0E-9539-786C6C421AAC}">
      <dgm:prSet/>
      <dgm:spPr/>
      <dgm:t>
        <a:bodyPr/>
        <a:lstStyle/>
        <a:p>
          <a:endParaRPr lang="en-US"/>
        </a:p>
      </dgm:t>
    </dgm:pt>
    <dgm:pt modelId="{71465693-F66A-4E5A-BEC0-ABB8019D028F}" type="sibTrans" cxnId="{76FC04B4-33E3-4C0E-9539-786C6C421AAC}">
      <dgm:prSet/>
      <dgm:spPr/>
      <dgm:t>
        <a:bodyPr/>
        <a:lstStyle/>
        <a:p>
          <a:endParaRPr lang="en-US"/>
        </a:p>
      </dgm:t>
    </dgm:pt>
    <dgm:pt modelId="{195EF3F0-BD03-48B7-B05C-2802351E4D79}" type="pres">
      <dgm:prSet presAssocID="{B0169D55-590E-4969-927D-7B2B8413684A}" presName="linearFlow" presStyleCnt="0">
        <dgm:presLayoutVars>
          <dgm:dir/>
          <dgm:resizeHandles val="exact"/>
        </dgm:presLayoutVars>
      </dgm:prSet>
      <dgm:spPr/>
    </dgm:pt>
    <dgm:pt modelId="{48CAC20D-9304-46E4-8488-B2E9E5124CCA}" type="pres">
      <dgm:prSet presAssocID="{C3BB06A8-6F58-4A32-AA14-9DBBAFF1F12C}" presName="composite" presStyleCnt="0"/>
      <dgm:spPr/>
    </dgm:pt>
    <dgm:pt modelId="{C25103CE-C9E2-425E-9962-B0C29E648A87}" type="pres">
      <dgm:prSet presAssocID="{C3BB06A8-6F58-4A32-AA14-9DBBAFF1F12C}" presName="imgShp" presStyleLbl="fgImgPlace1" presStyleIdx="0" presStyleCnt="8" custLinFactNeighborY="23193"/>
      <dgm:spPr>
        <a:gradFill flip="none" rotWithShape="1">
          <a:gsLst>
            <a:gs pos="0">
              <a:srgbClr val="DDEBCF"/>
            </a:gs>
            <a:gs pos="50000">
              <a:srgbClr val="9CB86E"/>
            </a:gs>
            <a:gs pos="100000">
              <a:srgbClr val="156B13"/>
            </a:gs>
          </a:gsLst>
          <a:path path="circle">
            <a:fillToRect l="50000" t="50000" r="50000" b="50000"/>
          </a:path>
          <a:tileRect/>
        </a:gradFill>
      </dgm:spPr>
      <dgm:t>
        <a:bodyPr/>
        <a:lstStyle/>
        <a:p>
          <a:endParaRPr lang="en-US"/>
        </a:p>
      </dgm:t>
    </dgm:pt>
    <dgm:pt modelId="{9E38D7C3-B97B-4D1D-B57E-A0C9827AD4E0}" type="pres">
      <dgm:prSet presAssocID="{C3BB06A8-6F58-4A32-AA14-9DBBAFF1F12C}" presName="txShp" presStyleLbl="node1" presStyleIdx="0" presStyleCnt="8" custScaleY="154955" custLinFactNeighborX="1089" custLinFactNeighborY="30048">
        <dgm:presLayoutVars>
          <dgm:bulletEnabled val="1"/>
        </dgm:presLayoutVars>
      </dgm:prSet>
      <dgm:spPr/>
      <dgm:t>
        <a:bodyPr/>
        <a:lstStyle/>
        <a:p>
          <a:endParaRPr lang="en-US"/>
        </a:p>
      </dgm:t>
    </dgm:pt>
    <dgm:pt modelId="{3058A236-CE43-4B42-A7E5-06AEE6F561AE}" type="pres">
      <dgm:prSet presAssocID="{6FECDC54-717D-4BBF-A703-DD3A72106DE1}" presName="spacing" presStyleCnt="0"/>
      <dgm:spPr/>
    </dgm:pt>
    <dgm:pt modelId="{8ADC7488-FB7F-41F7-AB25-3FF7D5779B95}" type="pres">
      <dgm:prSet presAssocID="{BF138313-0ECF-4CCE-8F6B-09CDA9D94AE6}" presName="composite" presStyleCnt="0"/>
      <dgm:spPr/>
    </dgm:pt>
    <dgm:pt modelId="{5EFB4FEA-0543-4821-9024-CB2556E2CA73}" type="pres">
      <dgm:prSet presAssocID="{BF138313-0ECF-4CCE-8F6B-09CDA9D94AE6}" presName="imgShp" presStyleLbl="fgImgPlace1" presStyleIdx="1" presStyleCnt="8"/>
      <dgm:spPr>
        <a:blipFill rotWithShape="0">
          <a:blip xmlns:r="http://schemas.openxmlformats.org/officeDocument/2006/relationships" r:embed="rId1"/>
          <a:stretch>
            <a:fillRect/>
          </a:stretch>
        </a:blipFill>
      </dgm:spPr>
    </dgm:pt>
    <dgm:pt modelId="{C3075ABA-F6EF-465D-A07B-79847A62145E}" type="pres">
      <dgm:prSet presAssocID="{BF138313-0ECF-4CCE-8F6B-09CDA9D94AE6}" presName="txShp" presStyleLbl="node1" presStyleIdx="1" presStyleCnt="8" custLinFactNeighborX="1089" custLinFactNeighborY="16642">
        <dgm:presLayoutVars>
          <dgm:bulletEnabled val="1"/>
        </dgm:presLayoutVars>
      </dgm:prSet>
      <dgm:spPr/>
      <dgm:t>
        <a:bodyPr/>
        <a:lstStyle/>
        <a:p>
          <a:endParaRPr lang="en-US"/>
        </a:p>
      </dgm:t>
    </dgm:pt>
    <dgm:pt modelId="{9D283749-C5CB-479C-B0EF-C2C232A23183}" type="pres">
      <dgm:prSet presAssocID="{05C6FEAD-EB13-4625-97DB-02D0EAE7FD67}" presName="spacing" presStyleCnt="0"/>
      <dgm:spPr/>
    </dgm:pt>
    <dgm:pt modelId="{573D1828-729B-4DC6-87F6-7720B06329EF}" type="pres">
      <dgm:prSet presAssocID="{A7B03AF3-413F-4606-B267-33E018DC90F4}" presName="composite" presStyleCnt="0"/>
      <dgm:spPr/>
    </dgm:pt>
    <dgm:pt modelId="{F421D016-80D0-4F04-AAFB-7A7046587AE6}" type="pres">
      <dgm:prSet presAssocID="{A7B03AF3-413F-4606-B267-33E018DC90F4}" presName="imgShp" presStyleLbl="fgImgPlace1" presStyleIdx="2" presStyleCnt="8"/>
      <dgm:spPr>
        <a:blipFill rotWithShape="0">
          <a:blip xmlns:r="http://schemas.openxmlformats.org/officeDocument/2006/relationships" r:embed="rId2"/>
          <a:stretch>
            <a:fillRect/>
          </a:stretch>
        </a:blipFill>
      </dgm:spPr>
    </dgm:pt>
    <dgm:pt modelId="{18BF54A3-8917-4456-8A66-4AE62BC243CC}" type="pres">
      <dgm:prSet presAssocID="{A7B03AF3-413F-4606-B267-33E018DC90F4}" presName="txShp" presStyleLbl="node1" presStyleIdx="2" presStyleCnt="8" custLinFactNeighborX="1089" custLinFactNeighborY="1869">
        <dgm:presLayoutVars>
          <dgm:bulletEnabled val="1"/>
        </dgm:presLayoutVars>
      </dgm:prSet>
      <dgm:spPr/>
      <dgm:t>
        <a:bodyPr/>
        <a:lstStyle/>
        <a:p>
          <a:endParaRPr lang="en-US"/>
        </a:p>
      </dgm:t>
    </dgm:pt>
    <dgm:pt modelId="{738155D5-92E8-4C22-B668-65251D00C64B}" type="pres">
      <dgm:prSet presAssocID="{0DBC5215-48E7-42EC-87C6-AE712606B461}" presName="spacing" presStyleCnt="0"/>
      <dgm:spPr/>
    </dgm:pt>
    <dgm:pt modelId="{EE83BFFD-D95A-4BDF-8875-A64789FAE0CA}" type="pres">
      <dgm:prSet presAssocID="{77EC3B27-0CB4-443D-A882-D5F7CD64F57D}" presName="composite" presStyleCnt="0"/>
      <dgm:spPr/>
    </dgm:pt>
    <dgm:pt modelId="{4DAA6EB6-DA19-48B2-A2BD-2027BBB43CCC}" type="pres">
      <dgm:prSet presAssocID="{77EC3B27-0CB4-443D-A882-D5F7CD64F57D}" presName="imgShp" presStyleLbl="fgImgPlace1" presStyleIdx="3" presStyleCnt="8" custLinFactNeighborY="-9533"/>
      <dgm:spPr>
        <a:blipFill rotWithShape="0">
          <a:blip xmlns:r="http://schemas.openxmlformats.org/officeDocument/2006/relationships" r:embed="rId2"/>
          <a:stretch>
            <a:fillRect/>
          </a:stretch>
        </a:blipFill>
      </dgm:spPr>
    </dgm:pt>
    <dgm:pt modelId="{6A66FB20-87BF-43F8-B5C1-1E6DEE417C42}" type="pres">
      <dgm:prSet presAssocID="{77EC3B27-0CB4-443D-A882-D5F7CD64F57D}" presName="txShp" presStyleLbl="node1" presStyleIdx="3" presStyleCnt="8" custLinFactNeighborX="1089" custLinFactNeighborY="-1815">
        <dgm:presLayoutVars>
          <dgm:bulletEnabled val="1"/>
        </dgm:presLayoutVars>
      </dgm:prSet>
      <dgm:spPr/>
      <dgm:t>
        <a:bodyPr/>
        <a:lstStyle/>
        <a:p>
          <a:endParaRPr lang="en-US"/>
        </a:p>
      </dgm:t>
    </dgm:pt>
    <dgm:pt modelId="{B5B84723-25DE-4B6A-81D9-0F5CEDC5B61D}" type="pres">
      <dgm:prSet presAssocID="{AFD41622-7B79-4A7E-8424-45E2FD91585D}" presName="spacing" presStyleCnt="0"/>
      <dgm:spPr/>
    </dgm:pt>
    <dgm:pt modelId="{9CC12265-E3D2-4A45-BC31-F6F6F20AFD1D}" type="pres">
      <dgm:prSet presAssocID="{6A37FB79-BF38-4988-A801-A3F2719B9E42}" presName="composite" presStyleCnt="0"/>
      <dgm:spPr/>
    </dgm:pt>
    <dgm:pt modelId="{C9A9A29C-94B1-45C3-A010-1CBBBA7E0D2D}" type="pres">
      <dgm:prSet presAssocID="{6A37FB79-BF38-4988-A801-A3F2719B9E42}" presName="imgShp" presStyleLbl="fgImgPlace1" presStyleIdx="4" presStyleCnt="8" custLinFactNeighborY="-15077"/>
      <dgm:spPr>
        <a:blipFill rotWithShape="0">
          <a:blip xmlns:r="http://schemas.openxmlformats.org/officeDocument/2006/relationships" r:embed="rId2"/>
          <a:stretch>
            <a:fillRect/>
          </a:stretch>
        </a:blipFill>
      </dgm:spPr>
    </dgm:pt>
    <dgm:pt modelId="{08E6BE63-9202-41FA-878F-2097170A01E7}" type="pres">
      <dgm:prSet presAssocID="{6A37FB79-BF38-4988-A801-A3F2719B9E42}" presName="txShp" presStyleLbl="node1" presStyleIdx="4" presStyleCnt="8" custLinFactNeighborX="1089" custLinFactNeighborY="-16588">
        <dgm:presLayoutVars>
          <dgm:bulletEnabled val="1"/>
        </dgm:presLayoutVars>
      </dgm:prSet>
      <dgm:spPr/>
      <dgm:t>
        <a:bodyPr/>
        <a:lstStyle/>
        <a:p>
          <a:endParaRPr lang="en-US"/>
        </a:p>
      </dgm:t>
    </dgm:pt>
    <dgm:pt modelId="{E15DA2F6-8CB3-4699-AB30-B50C994A8DCB}" type="pres">
      <dgm:prSet presAssocID="{B68955CB-F0E2-4C2E-B706-D8395878E595}" presName="spacing" presStyleCnt="0"/>
      <dgm:spPr/>
    </dgm:pt>
    <dgm:pt modelId="{C130F727-F88F-45FB-A0CD-6D30AE157098}" type="pres">
      <dgm:prSet presAssocID="{9A3A7B31-9D3E-469B-8366-E08FEF106937}" presName="composite" presStyleCnt="0"/>
      <dgm:spPr/>
    </dgm:pt>
    <dgm:pt modelId="{1442ADF1-B8C6-43F5-9D82-4415D93A4793}" type="pres">
      <dgm:prSet presAssocID="{9A3A7B31-9D3E-469B-8366-E08FEF106937}" presName="imgShp" presStyleLbl="fgImgPlace1" presStyleIdx="5" presStyleCnt="8" custLinFactNeighborY="-25817"/>
      <dgm:spPr>
        <a:blipFill rotWithShape="0">
          <a:blip xmlns:r="http://schemas.openxmlformats.org/officeDocument/2006/relationships" r:embed="rId2"/>
          <a:stretch>
            <a:fillRect/>
          </a:stretch>
        </a:blipFill>
      </dgm:spPr>
      <dgm:t>
        <a:bodyPr/>
        <a:lstStyle/>
        <a:p>
          <a:endParaRPr lang="en-US"/>
        </a:p>
      </dgm:t>
    </dgm:pt>
    <dgm:pt modelId="{7222F61A-EDAB-40F7-A605-3BE095691BF0}" type="pres">
      <dgm:prSet presAssocID="{9A3A7B31-9D3E-469B-8366-E08FEF106937}" presName="txShp" presStyleLbl="node1" presStyleIdx="5" presStyleCnt="8" custLinFactNeighborX="1089" custLinFactNeighborY="-21478">
        <dgm:presLayoutVars>
          <dgm:bulletEnabled val="1"/>
        </dgm:presLayoutVars>
      </dgm:prSet>
      <dgm:spPr/>
      <dgm:t>
        <a:bodyPr/>
        <a:lstStyle/>
        <a:p>
          <a:endParaRPr lang="en-US"/>
        </a:p>
      </dgm:t>
    </dgm:pt>
    <dgm:pt modelId="{D54C4B2F-14B7-494F-AE95-1E8B7454DEE1}" type="pres">
      <dgm:prSet presAssocID="{0ED1B0B8-6C2E-402E-8EAE-6DBF1456718B}" presName="spacing" presStyleCnt="0"/>
      <dgm:spPr/>
    </dgm:pt>
    <dgm:pt modelId="{0A3825AD-E256-4913-92DD-A8DC9BACB786}" type="pres">
      <dgm:prSet presAssocID="{9A58FD52-C8CD-403D-917A-328EC17043A2}" presName="composite" presStyleCnt="0"/>
      <dgm:spPr/>
    </dgm:pt>
    <dgm:pt modelId="{86695FB1-348B-4333-A7E5-4DB7D9BD86BF}" type="pres">
      <dgm:prSet presAssocID="{9A58FD52-C8CD-403D-917A-328EC17043A2}" presName="imgShp" presStyleLbl="fgImgPlace1" presStyleIdx="6" presStyleCnt="8" custLinFactNeighborY="-30704"/>
      <dgm:spPr>
        <a:blipFill rotWithShape="0">
          <a:blip xmlns:r="http://schemas.openxmlformats.org/officeDocument/2006/relationships" r:embed="rId3"/>
          <a:stretch>
            <a:fillRect/>
          </a:stretch>
        </a:blipFill>
      </dgm:spPr>
    </dgm:pt>
    <dgm:pt modelId="{C64A271E-03E4-4504-842A-B26CC37A11A1}" type="pres">
      <dgm:prSet presAssocID="{9A58FD52-C8CD-403D-917A-328EC17043A2}" presName="txShp" presStyleLbl="node1" presStyleIdx="6" presStyleCnt="8" custScaleX="103100" custScaleY="151629" custLinFactNeighborX="-636" custLinFactNeighborY="-19968">
        <dgm:presLayoutVars>
          <dgm:bulletEnabled val="1"/>
        </dgm:presLayoutVars>
      </dgm:prSet>
      <dgm:spPr/>
      <dgm:t>
        <a:bodyPr/>
        <a:lstStyle/>
        <a:p>
          <a:endParaRPr lang="en-US"/>
        </a:p>
      </dgm:t>
    </dgm:pt>
    <dgm:pt modelId="{F2E4A8BC-FC0A-4C05-BE0E-B3017BEB1D4A}" type="pres">
      <dgm:prSet presAssocID="{71465693-F66A-4E5A-BEC0-ABB8019D028F}" presName="spacing" presStyleCnt="0"/>
      <dgm:spPr/>
    </dgm:pt>
    <dgm:pt modelId="{0506F7B1-ADA7-447E-BE27-C212C1FAC6C0}" type="pres">
      <dgm:prSet presAssocID="{5B00B98C-C56B-4F59-8865-6298EA5584D1}" presName="composite" presStyleCnt="0"/>
      <dgm:spPr/>
    </dgm:pt>
    <dgm:pt modelId="{DA747D58-4920-47E2-855E-C4850A3CF216}" type="pres">
      <dgm:prSet presAssocID="{5B00B98C-C56B-4F59-8865-6298EA5584D1}" presName="imgShp" presStyleLbl="fgImgPlace1" presStyleIdx="7" presStyleCnt="8" custLinFactNeighborY="-30047"/>
      <dgm:spPr>
        <a:blipFill rotWithShape="0">
          <a:blip xmlns:r="http://schemas.openxmlformats.org/officeDocument/2006/relationships" r:embed="rId3"/>
          <a:stretch>
            <a:fillRect/>
          </a:stretch>
        </a:blipFill>
      </dgm:spPr>
    </dgm:pt>
    <dgm:pt modelId="{CEE80611-2D93-4BDD-8EB2-7FD52D3804B3}" type="pres">
      <dgm:prSet presAssocID="{5B00B98C-C56B-4F59-8865-6298EA5584D1}" presName="txShp" presStyleLbl="node1" presStyleIdx="7" presStyleCnt="8" custLinFactNeighborX="1089" custLinFactNeighborY="-30048">
        <dgm:presLayoutVars>
          <dgm:bulletEnabled val="1"/>
        </dgm:presLayoutVars>
      </dgm:prSet>
      <dgm:spPr/>
      <dgm:t>
        <a:bodyPr/>
        <a:lstStyle/>
        <a:p>
          <a:endParaRPr lang="en-US"/>
        </a:p>
      </dgm:t>
    </dgm:pt>
  </dgm:ptLst>
  <dgm:cxnLst>
    <dgm:cxn modelId="{76FC04B4-33E3-4C0E-9539-786C6C421AAC}" srcId="{B0169D55-590E-4969-927D-7B2B8413684A}" destId="{9A58FD52-C8CD-403D-917A-328EC17043A2}" srcOrd="6" destOrd="0" parTransId="{FE52CECF-5193-4B62-BB42-25463D18E1D5}" sibTransId="{71465693-F66A-4E5A-BEC0-ABB8019D028F}"/>
    <dgm:cxn modelId="{508820B4-A693-4655-A364-7426ED1D50A6}" type="presOf" srcId="{9A3A7B31-9D3E-469B-8366-E08FEF106937}" destId="{7222F61A-EDAB-40F7-A605-3BE095691BF0}" srcOrd="0" destOrd="0" presId="urn:microsoft.com/office/officeart/2005/8/layout/vList3#2"/>
    <dgm:cxn modelId="{C30CEA28-EDB7-49E3-B423-22EF098E07F1}" type="presOf" srcId="{BF138313-0ECF-4CCE-8F6B-09CDA9D94AE6}" destId="{C3075ABA-F6EF-465D-A07B-79847A62145E}" srcOrd="0" destOrd="0" presId="urn:microsoft.com/office/officeart/2005/8/layout/vList3#2"/>
    <dgm:cxn modelId="{874D61CA-0DB0-4938-B2DE-A1659D648236}" type="presOf" srcId="{6A37FB79-BF38-4988-A801-A3F2719B9E42}" destId="{08E6BE63-9202-41FA-878F-2097170A01E7}" srcOrd="0" destOrd="0" presId="urn:microsoft.com/office/officeart/2005/8/layout/vList3#2"/>
    <dgm:cxn modelId="{37733F58-578D-465A-82A5-D6868021C2AD}" type="presOf" srcId="{A7B03AF3-413F-4606-B267-33E018DC90F4}" destId="{18BF54A3-8917-4456-8A66-4AE62BC243CC}" srcOrd="0" destOrd="0" presId="urn:microsoft.com/office/officeart/2005/8/layout/vList3#2"/>
    <dgm:cxn modelId="{2F6B4DBE-9D0B-40D1-BF0D-8EBEB8D297B9}" type="presOf" srcId="{C3BB06A8-6F58-4A32-AA14-9DBBAFF1F12C}" destId="{9E38D7C3-B97B-4D1D-B57E-A0C9827AD4E0}" srcOrd="0" destOrd="0" presId="urn:microsoft.com/office/officeart/2005/8/layout/vList3#2"/>
    <dgm:cxn modelId="{99664C8B-8E4E-4A52-8AC5-F5D34A4FE728}" srcId="{B0169D55-590E-4969-927D-7B2B8413684A}" destId="{C3BB06A8-6F58-4A32-AA14-9DBBAFF1F12C}" srcOrd="0" destOrd="0" parTransId="{BED8714C-3322-4011-BEF7-3D9F4E7EC3CC}" sibTransId="{6FECDC54-717D-4BBF-A703-DD3A72106DE1}"/>
    <dgm:cxn modelId="{5BCC931B-65C5-4414-A0AA-72F997F4D280}" type="presOf" srcId="{B0169D55-590E-4969-927D-7B2B8413684A}" destId="{195EF3F0-BD03-48B7-B05C-2802351E4D79}" srcOrd="0" destOrd="0" presId="urn:microsoft.com/office/officeart/2005/8/layout/vList3#2"/>
    <dgm:cxn modelId="{2D9B7FE1-D918-4B4C-B78F-DEB838092872}" type="presOf" srcId="{5B00B98C-C56B-4F59-8865-6298EA5584D1}" destId="{CEE80611-2D93-4BDD-8EB2-7FD52D3804B3}" srcOrd="0" destOrd="0" presId="urn:microsoft.com/office/officeart/2005/8/layout/vList3#2"/>
    <dgm:cxn modelId="{555CCDD0-FADA-41BB-941A-091D6DBF5B93}" srcId="{B0169D55-590E-4969-927D-7B2B8413684A}" destId="{77EC3B27-0CB4-443D-A882-D5F7CD64F57D}" srcOrd="3" destOrd="0" parTransId="{8164785E-E6E4-4327-9575-564E6C941C4A}" sibTransId="{AFD41622-7B79-4A7E-8424-45E2FD91585D}"/>
    <dgm:cxn modelId="{2BF77C7D-135A-48A8-89EE-0EEDCC71EEBD}" srcId="{B0169D55-590E-4969-927D-7B2B8413684A}" destId="{A7B03AF3-413F-4606-B267-33E018DC90F4}" srcOrd="2" destOrd="0" parTransId="{E0D0008C-3415-42B3-A04B-CDC1E4990757}" sibTransId="{0DBC5215-48E7-42EC-87C6-AE712606B461}"/>
    <dgm:cxn modelId="{ED9D79CF-B9BB-4480-A7BE-F0DBEF7FC9C0}" srcId="{B0169D55-590E-4969-927D-7B2B8413684A}" destId="{5B00B98C-C56B-4F59-8865-6298EA5584D1}" srcOrd="7" destOrd="0" parTransId="{085D41C2-EF23-4B5C-97E0-C12377750964}" sibTransId="{4EC50D06-7261-42C0-858A-15C2A6861366}"/>
    <dgm:cxn modelId="{08A18D34-FCBF-4FCD-BB84-7A96C132660C}" srcId="{B0169D55-590E-4969-927D-7B2B8413684A}" destId="{9A3A7B31-9D3E-469B-8366-E08FEF106937}" srcOrd="5" destOrd="0" parTransId="{8A92C52B-7C99-4F49-80F5-AA92420BB04E}" sibTransId="{0ED1B0B8-6C2E-402E-8EAE-6DBF1456718B}"/>
    <dgm:cxn modelId="{3B0803E0-D0B0-43D9-8659-D1E4A1B35722}" srcId="{B0169D55-590E-4969-927D-7B2B8413684A}" destId="{BF138313-0ECF-4CCE-8F6B-09CDA9D94AE6}" srcOrd="1" destOrd="0" parTransId="{99800BB4-9FAE-4CB0-8FC7-3DF04703D50E}" sibTransId="{05C6FEAD-EB13-4625-97DB-02D0EAE7FD67}"/>
    <dgm:cxn modelId="{4A85E9B2-C780-41EA-9430-741A9B3320E6}" type="presOf" srcId="{77EC3B27-0CB4-443D-A882-D5F7CD64F57D}" destId="{6A66FB20-87BF-43F8-B5C1-1E6DEE417C42}" srcOrd="0" destOrd="0" presId="urn:microsoft.com/office/officeart/2005/8/layout/vList3#2"/>
    <dgm:cxn modelId="{CB2A538A-042F-40B2-A15D-039425DE98C7}" type="presOf" srcId="{9A58FD52-C8CD-403D-917A-328EC17043A2}" destId="{C64A271E-03E4-4504-842A-B26CC37A11A1}" srcOrd="0" destOrd="0" presId="urn:microsoft.com/office/officeart/2005/8/layout/vList3#2"/>
    <dgm:cxn modelId="{471C1EFD-22AE-4F00-9FC0-62EA2FE6C124}" srcId="{B0169D55-590E-4969-927D-7B2B8413684A}" destId="{6A37FB79-BF38-4988-A801-A3F2719B9E42}" srcOrd="4" destOrd="0" parTransId="{EDF40FB8-85AD-4ACD-927D-7F7CC7C160F8}" sibTransId="{B68955CB-F0E2-4C2E-B706-D8395878E595}"/>
    <dgm:cxn modelId="{66DEEF53-C90F-4B4A-BAF0-B57CC00D8849}" type="presParOf" srcId="{195EF3F0-BD03-48B7-B05C-2802351E4D79}" destId="{48CAC20D-9304-46E4-8488-B2E9E5124CCA}" srcOrd="0" destOrd="0" presId="urn:microsoft.com/office/officeart/2005/8/layout/vList3#2"/>
    <dgm:cxn modelId="{607D7592-591D-4DE3-8CFE-AE4D17ADDCC4}" type="presParOf" srcId="{48CAC20D-9304-46E4-8488-B2E9E5124CCA}" destId="{C25103CE-C9E2-425E-9962-B0C29E648A87}" srcOrd="0" destOrd="0" presId="urn:microsoft.com/office/officeart/2005/8/layout/vList3#2"/>
    <dgm:cxn modelId="{D38AFE5F-9934-47F0-9FF7-98C356134331}" type="presParOf" srcId="{48CAC20D-9304-46E4-8488-B2E9E5124CCA}" destId="{9E38D7C3-B97B-4D1D-B57E-A0C9827AD4E0}" srcOrd="1" destOrd="0" presId="urn:microsoft.com/office/officeart/2005/8/layout/vList3#2"/>
    <dgm:cxn modelId="{2E086AE1-8B2C-40F1-BFC8-B0739FD7A2F2}" type="presParOf" srcId="{195EF3F0-BD03-48B7-B05C-2802351E4D79}" destId="{3058A236-CE43-4B42-A7E5-06AEE6F561AE}" srcOrd="1" destOrd="0" presId="urn:microsoft.com/office/officeart/2005/8/layout/vList3#2"/>
    <dgm:cxn modelId="{F7B638BB-878C-413C-80F6-2674759197B5}" type="presParOf" srcId="{195EF3F0-BD03-48B7-B05C-2802351E4D79}" destId="{8ADC7488-FB7F-41F7-AB25-3FF7D5779B95}" srcOrd="2" destOrd="0" presId="urn:microsoft.com/office/officeart/2005/8/layout/vList3#2"/>
    <dgm:cxn modelId="{3F7FD4FF-AAB1-4F0D-B400-CB064EF716CE}" type="presParOf" srcId="{8ADC7488-FB7F-41F7-AB25-3FF7D5779B95}" destId="{5EFB4FEA-0543-4821-9024-CB2556E2CA73}" srcOrd="0" destOrd="0" presId="urn:microsoft.com/office/officeart/2005/8/layout/vList3#2"/>
    <dgm:cxn modelId="{FBC5DA7F-BF21-49CD-8E20-FC4FC5414F35}" type="presParOf" srcId="{8ADC7488-FB7F-41F7-AB25-3FF7D5779B95}" destId="{C3075ABA-F6EF-465D-A07B-79847A62145E}" srcOrd="1" destOrd="0" presId="urn:microsoft.com/office/officeart/2005/8/layout/vList3#2"/>
    <dgm:cxn modelId="{4DACD84B-02EC-4259-8770-9AE057862EAD}" type="presParOf" srcId="{195EF3F0-BD03-48B7-B05C-2802351E4D79}" destId="{9D283749-C5CB-479C-B0EF-C2C232A23183}" srcOrd="3" destOrd="0" presId="urn:microsoft.com/office/officeart/2005/8/layout/vList3#2"/>
    <dgm:cxn modelId="{858FD368-99B1-4904-BB80-8504153370A3}" type="presParOf" srcId="{195EF3F0-BD03-48B7-B05C-2802351E4D79}" destId="{573D1828-729B-4DC6-87F6-7720B06329EF}" srcOrd="4" destOrd="0" presId="urn:microsoft.com/office/officeart/2005/8/layout/vList3#2"/>
    <dgm:cxn modelId="{3C486AD8-9D90-4085-94F4-3F5E66E176BE}" type="presParOf" srcId="{573D1828-729B-4DC6-87F6-7720B06329EF}" destId="{F421D016-80D0-4F04-AAFB-7A7046587AE6}" srcOrd="0" destOrd="0" presId="urn:microsoft.com/office/officeart/2005/8/layout/vList3#2"/>
    <dgm:cxn modelId="{690B882C-68F3-4726-8610-76AE6A8B0AAC}" type="presParOf" srcId="{573D1828-729B-4DC6-87F6-7720B06329EF}" destId="{18BF54A3-8917-4456-8A66-4AE62BC243CC}" srcOrd="1" destOrd="0" presId="urn:microsoft.com/office/officeart/2005/8/layout/vList3#2"/>
    <dgm:cxn modelId="{B583D169-E169-4CA0-96BF-E6C7AC9B5638}" type="presParOf" srcId="{195EF3F0-BD03-48B7-B05C-2802351E4D79}" destId="{738155D5-92E8-4C22-B668-65251D00C64B}" srcOrd="5" destOrd="0" presId="urn:microsoft.com/office/officeart/2005/8/layout/vList3#2"/>
    <dgm:cxn modelId="{845B9D8A-3984-4D7B-AF23-96A524B2F1E0}" type="presParOf" srcId="{195EF3F0-BD03-48B7-B05C-2802351E4D79}" destId="{EE83BFFD-D95A-4BDF-8875-A64789FAE0CA}" srcOrd="6" destOrd="0" presId="urn:microsoft.com/office/officeart/2005/8/layout/vList3#2"/>
    <dgm:cxn modelId="{EFDE3F6E-F9A2-4157-8036-8388A573176A}" type="presParOf" srcId="{EE83BFFD-D95A-4BDF-8875-A64789FAE0CA}" destId="{4DAA6EB6-DA19-48B2-A2BD-2027BBB43CCC}" srcOrd="0" destOrd="0" presId="urn:microsoft.com/office/officeart/2005/8/layout/vList3#2"/>
    <dgm:cxn modelId="{BC4FA74C-EA93-4BEC-BF51-81DE0DD06549}" type="presParOf" srcId="{EE83BFFD-D95A-4BDF-8875-A64789FAE0CA}" destId="{6A66FB20-87BF-43F8-B5C1-1E6DEE417C42}" srcOrd="1" destOrd="0" presId="urn:microsoft.com/office/officeart/2005/8/layout/vList3#2"/>
    <dgm:cxn modelId="{5FF891E4-5D66-4111-9325-AC0C4DA0051D}" type="presParOf" srcId="{195EF3F0-BD03-48B7-B05C-2802351E4D79}" destId="{B5B84723-25DE-4B6A-81D9-0F5CEDC5B61D}" srcOrd="7" destOrd="0" presId="urn:microsoft.com/office/officeart/2005/8/layout/vList3#2"/>
    <dgm:cxn modelId="{3CD0CA64-3396-490D-BF51-FC00459475CC}" type="presParOf" srcId="{195EF3F0-BD03-48B7-B05C-2802351E4D79}" destId="{9CC12265-E3D2-4A45-BC31-F6F6F20AFD1D}" srcOrd="8" destOrd="0" presId="urn:microsoft.com/office/officeart/2005/8/layout/vList3#2"/>
    <dgm:cxn modelId="{CD5F5075-2E5E-4917-9AD6-B5B094AE979E}" type="presParOf" srcId="{9CC12265-E3D2-4A45-BC31-F6F6F20AFD1D}" destId="{C9A9A29C-94B1-45C3-A010-1CBBBA7E0D2D}" srcOrd="0" destOrd="0" presId="urn:microsoft.com/office/officeart/2005/8/layout/vList3#2"/>
    <dgm:cxn modelId="{C9986D44-BC33-4FA2-9AA4-A7021FB1043D}" type="presParOf" srcId="{9CC12265-E3D2-4A45-BC31-F6F6F20AFD1D}" destId="{08E6BE63-9202-41FA-878F-2097170A01E7}" srcOrd="1" destOrd="0" presId="urn:microsoft.com/office/officeart/2005/8/layout/vList3#2"/>
    <dgm:cxn modelId="{BEB1876E-EE82-4007-AF5F-EC79F1914E46}" type="presParOf" srcId="{195EF3F0-BD03-48B7-B05C-2802351E4D79}" destId="{E15DA2F6-8CB3-4699-AB30-B50C994A8DCB}" srcOrd="9" destOrd="0" presId="urn:microsoft.com/office/officeart/2005/8/layout/vList3#2"/>
    <dgm:cxn modelId="{44029732-8C64-451D-9C04-F534181E4AEB}" type="presParOf" srcId="{195EF3F0-BD03-48B7-B05C-2802351E4D79}" destId="{C130F727-F88F-45FB-A0CD-6D30AE157098}" srcOrd="10" destOrd="0" presId="urn:microsoft.com/office/officeart/2005/8/layout/vList3#2"/>
    <dgm:cxn modelId="{4370F242-9CB5-43ED-8C2E-FD65B13F56AE}" type="presParOf" srcId="{C130F727-F88F-45FB-A0CD-6D30AE157098}" destId="{1442ADF1-B8C6-43F5-9D82-4415D93A4793}" srcOrd="0" destOrd="0" presId="urn:microsoft.com/office/officeart/2005/8/layout/vList3#2"/>
    <dgm:cxn modelId="{88B99E8A-686D-47FF-A58C-B7CEA51D6943}" type="presParOf" srcId="{C130F727-F88F-45FB-A0CD-6D30AE157098}" destId="{7222F61A-EDAB-40F7-A605-3BE095691BF0}" srcOrd="1" destOrd="0" presId="urn:microsoft.com/office/officeart/2005/8/layout/vList3#2"/>
    <dgm:cxn modelId="{303F3F1F-196F-4CF9-9F38-E362AD103578}" type="presParOf" srcId="{195EF3F0-BD03-48B7-B05C-2802351E4D79}" destId="{D54C4B2F-14B7-494F-AE95-1E8B7454DEE1}" srcOrd="11" destOrd="0" presId="urn:microsoft.com/office/officeart/2005/8/layout/vList3#2"/>
    <dgm:cxn modelId="{ADF57AF5-3C5D-42F7-956A-A6D95E9A07F8}" type="presParOf" srcId="{195EF3F0-BD03-48B7-B05C-2802351E4D79}" destId="{0A3825AD-E256-4913-92DD-A8DC9BACB786}" srcOrd="12" destOrd="0" presId="urn:microsoft.com/office/officeart/2005/8/layout/vList3#2"/>
    <dgm:cxn modelId="{B3FCC8DD-B963-4BC8-9DD8-CDB03ACA59B3}" type="presParOf" srcId="{0A3825AD-E256-4913-92DD-A8DC9BACB786}" destId="{86695FB1-348B-4333-A7E5-4DB7D9BD86BF}" srcOrd="0" destOrd="0" presId="urn:microsoft.com/office/officeart/2005/8/layout/vList3#2"/>
    <dgm:cxn modelId="{D7F581EA-F21A-48D5-BF6D-5C3508C8B3C6}" type="presParOf" srcId="{0A3825AD-E256-4913-92DD-A8DC9BACB786}" destId="{C64A271E-03E4-4504-842A-B26CC37A11A1}" srcOrd="1" destOrd="0" presId="urn:microsoft.com/office/officeart/2005/8/layout/vList3#2"/>
    <dgm:cxn modelId="{E4CF7394-A592-4164-9D05-A5DEDE501B5C}" type="presParOf" srcId="{195EF3F0-BD03-48B7-B05C-2802351E4D79}" destId="{F2E4A8BC-FC0A-4C05-BE0E-B3017BEB1D4A}" srcOrd="13" destOrd="0" presId="urn:microsoft.com/office/officeart/2005/8/layout/vList3#2"/>
    <dgm:cxn modelId="{68E94358-98AD-444C-998D-6C142F4730A3}" type="presParOf" srcId="{195EF3F0-BD03-48B7-B05C-2802351E4D79}" destId="{0506F7B1-ADA7-447E-BE27-C212C1FAC6C0}" srcOrd="14" destOrd="0" presId="urn:microsoft.com/office/officeart/2005/8/layout/vList3#2"/>
    <dgm:cxn modelId="{F254A7A7-A1CD-4E94-A9D2-709EFCD93E8A}" type="presParOf" srcId="{0506F7B1-ADA7-447E-BE27-C212C1FAC6C0}" destId="{DA747D58-4920-47E2-855E-C4850A3CF216}" srcOrd="0" destOrd="0" presId="urn:microsoft.com/office/officeart/2005/8/layout/vList3#2"/>
    <dgm:cxn modelId="{92066D47-BEE2-4FC2-9BAE-368B3DBC9AAB}" type="presParOf" srcId="{0506F7B1-ADA7-447E-BE27-C212C1FAC6C0}" destId="{CEE80611-2D93-4BDD-8EB2-7FD52D3804B3}"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8D7C3-B97B-4D1D-B57E-A0C9827AD4E0}">
      <dsp:nvSpPr>
        <dsp:cNvPr id="0" name=""/>
        <dsp:cNvSpPr/>
      </dsp:nvSpPr>
      <dsp:spPr>
        <a:xfrm rot="10800000">
          <a:off x="1407325" y="159722"/>
          <a:ext cx="4915281" cy="6770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66"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Radiation and Dosimetry </a:t>
          </a:r>
          <a:endParaRPr lang="en-US" sz="2400" kern="1200" dirty="0">
            <a:solidFill>
              <a:srgbClr val="33CC33"/>
            </a:solidFill>
            <a:latin typeface="Times New Roman" pitchFamily="18" charset="0"/>
            <a:cs typeface="Times New Roman" pitchFamily="18" charset="0"/>
          </a:endParaRPr>
        </a:p>
      </dsp:txBody>
      <dsp:txXfrm rot="10800000">
        <a:off x="1576591" y="159722"/>
        <a:ext cx="4746015" cy="677063"/>
      </dsp:txXfrm>
    </dsp:sp>
    <dsp:sp modelId="{C25103CE-C9E2-425E-9962-B0C29E648A87}">
      <dsp:nvSpPr>
        <dsp:cNvPr id="0" name=""/>
        <dsp:cNvSpPr/>
      </dsp:nvSpPr>
      <dsp:spPr>
        <a:xfrm>
          <a:off x="1068793" y="159722"/>
          <a:ext cx="677063" cy="677063"/>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75ABA-F6EF-465D-A07B-79847A62145E}">
      <dsp:nvSpPr>
        <dsp:cNvPr id="0" name=""/>
        <dsp:cNvSpPr/>
      </dsp:nvSpPr>
      <dsp:spPr>
        <a:xfrm rot="10800000">
          <a:off x="1407325" y="1038894"/>
          <a:ext cx="4915281" cy="6770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66"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Method</a:t>
          </a:r>
          <a:r>
            <a:rPr lang="en-US" sz="2400" kern="1200" dirty="0" smtClean="0">
              <a:ln w="18415" cmpd="sng">
                <a:solidFill>
                  <a:srgbClr val="FFFFFF"/>
                </a:solidFill>
                <a:prstDash val="solid"/>
              </a:ln>
              <a:solidFill>
                <a:srgbClr val="33CC33"/>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kern="1200" dirty="0" smtClean="0">
              <a:solidFill>
                <a:srgbClr val="33CC33"/>
              </a:solidFill>
              <a:latin typeface="Times New Roman" pitchFamily="18" charset="0"/>
              <a:cs typeface="Times New Roman" pitchFamily="18" charset="0"/>
            </a:rPr>
            <a:t>of radiation doses</a:t>
          </a:r>
          <a:endParaRPr lang="en-US" sz="2400" kern="1200" dirty="0">
            <a:solidFill>
              <a:srgbClr val="33CC33"/>
            </a:solidFill>
            <a:latin typeface="Times New Roman" pitchFamily="18" charset="0"/>
            <a:cs typeface="Times New Roman" pitchFamily="18" charset="0"/>
          </a:endParaRPr>
        </a:p>
      </dsp:txBody>
      <dsp:txXfrm rot="10800000">
        <a:off x="1576591" y="1038894"/>
        <a:ext cx="4746015" cy="677063"/>
      </dsp:txXfrm>
    </dsp:sp>
    <dsp:sp modelId="{5EFB4FEA-0543-4821-9024-CB2556E2CA73}">
      <dsp:nvSpPr>
        <dsp:cNvPr id="0" name=""/>
        <dsp:cNvSpPr/>
      </dsp:nvSpPr>
      <dsp:spPr>
        <a:xfrm>
          <a:off x="1068793" y="1038894"/>
          <a:ext cx="677063" cy="677063"/>
        </a:xfrm>
        <a:prstGeom prst="ellipse">
          <a:avLst/>
        </a:prstGeom>
        <a:blipFill rotWithShape="0">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6FB20-87BF-43F8-B5C1-1E6DEE417C42}">
      <dsp:nvSpPr>
        <dsp:cNvPr id="0" name=""/>
        <dsp:cNvSpPr/>
      </dsp:nvSpPr>
      <dsp:spPr>
        <a:xfrm rot="10800000">
          <a:off x="1396560" y="1825079"/>
          <a:ext cx="4915281" cy="6770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66"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Fundamental Concepts </a:t>
          </a:r>
          <a:endParaRPr lang="en-US" sz="2400" kern="1200" dirty="0">
            <a:solidFill>
              <a:srgbClr val="33CC33"/>
            </a:solidFill>
            <a:latin typeface="Times New Roman" pitchFamily="18" charset="0"/>
            <a:cs typeface="Times New Roman" pitchFamily="18" charset="0"/>
          </a:endParaRPr>
        </a:p>
      </dsp:txBody>
      <dsp:txXfrm rot="10800000">
        <a:off x="1565826" y="1825079"/>
        <a:ext cx="4746015" cy="677063"/>
      </dsp:txXfrm>
    </dsp:sp>
    <dsp:sp modelId="{4DAA6EB6-DA19-48B2-A2BD-2027BBB43CCC}">
      <dsp:nvSpPr>
        <dsp:cNvPr id="0" name=""/>
        <dsp:cNvSpPr/>
      </dsp:nvSpPr>
      <dsp:spPr>
        <a:xfrm>
          <a:off x="1068793" y="1825079"/>
          <a:ext cx="677063" cy="677063"/>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6BE63-9202-41FA-878F-2097170A01E7}">
      <dsp:nvSpPr>
        <dsp:cNvPr id="0" name=""/>
        <dsp:cNvSpPr/>
      </dsp:nvSpPr>
      <dsp:spPr>
        <a:xfrm rot="10800000">
          <a:off x="1407325" y="2629368"/>
          <a:ext cx="4915281" cy="6770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66"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Dose concepts </a:t>
          </a:r>
          <a:endParaRPr lang="en-US" sz="2400" kern="1200" dirty="0">
            <a:solidFill>
              <a:srgbClr val="33CC33"/>
            </a:solidFill>
            <a:latin typeface="Times New Roman" pitchFamily="18" charset="0"/>
            <a:cs typeface="Times New Roman" pitchFamily="18" charset="0"/>
          </a:endParaRPr>
        </a:p>
      </dsp:txBody>
      <dsp:txXfrm rot="10800000">
        <a:off x="1576591" y="2629368"/>
        <a:ext cx="4746015" cy="677063"/>
      </dsp:txXfrm>
    </dsp:sp>
    <dsp:sp modelId="{C9A9A29C-94B1-45C3-A010-1CBBBA7E0D2D}">
      <dsp:nvSpPr>
        <dsp:cNvPr id="0" name=""/>
        <dsp:cNvSpPr/>
      </dsp:nvSpPr>
      <dsp:spPr>
        <a:xfrm>
          <a:off x="1068793" y="2629368"/>
          <a:ext cx="677063" cy="677063"/>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2F61A-EDAB-40F7-A605-3BE095691BF0}">
      <dsp:nvSpPr>
        <dsp:cNvPr id="0" name=""/>
        <dsp:cNvSpPr/>
      </dsp:nvSpPr>
      <dsp:spPr>
        <a:xfrm rot="10800000">
          <a:off x="1434261" y="3458999"/>
          <a:ext cx="4915281" cy="6770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66"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About dosimeters </a:t>
          </a:r>
          <a:endParaRPr lang="en-US" sz="2400" kern="1200" dirty="0">
            <a:solidFill>
              <a:srgbClr val="33CC33"/>
            </a:solidFill>
            <a:latin typeface="Times New Roman" pitchFamily="18" charset="0"/>
            <a:cs typeface="Times New Roman" pitchFamily="18" charset="0"/>
          </a:endParaRPr>
        </a:p>
      </dsp:txBody>
      <dsp:txXfrm rot="10800000">
        <a:off x="1603527" y="3458999"/>
        <a:ext cx="4746015" cy="677063"/>
      </dsp:txXfrm>
    </dsp:sp>
    <dsp:sp modelId="{1442ADF1-B8C6-43F5-9D82-4415D93A4793}">
      <dsp:nvSpPr>
        <dsp:cNvPr id="0" name=""/>
        <dsp:cNvSpPr/>
      </dsp:nvSpPr>
      <dsp:spPr>
        <a:xfrm>
          <a:off x="1068793" y="3433657"/>
          <a:ext cx="677063" cy="677063"/>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8BD35-6AA9-47CC-AF01-8FB883419170}">
      <dsp:nvSpPr>
        <dsp:cNvPr id="0" name=""/>
        <dsp:cNvSpPr/>
      </dsp:nvSpPr>
      <dsp:spPr>
        <a:xfrm rot="10800000">
          <a:off x="1472747" y="4312829"/>
          <a:ext cx="4915281" cy="6770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566" tIns="22860" rIns="42672" bIns="22860" numCol="1" spcCol="1270" anchor="ctr" anchorCtr="0">
          <a:noAutofit/>
        </a:bodyPr>
        <a:lstStyle/>
        <a:p>
          <a:pPr lvl="0" algn="l" defTabSz="266700">
            <a:lnSpc>
              <a:spcPct val="90000"/>
            </a:lnSpc>
            <a:spcBef>
              <a:spcPct val="0"/>
            </a:spcBef>
            <a:spcAft>
              <a:spcPct val="35000"/>
            </a:spcAft>
          </a:pPr>
          <a:endParaRPr lang="en-US" sz="600" kern="1200" dirty="0" smtClean="0"/>
        </a:p>
        <a:p>
          <a:pPr lvl="0" algn="l" defTabSz="266700">
            <a:lnSpc>
              <a:spcPct val="90000"/>
            </a:lnSpc>
            <a:spcBef>
              <a:spcPct val="0"/>
            </a:spcBef>
            <a:spcAft>
              <a:spcPct val="35000"/>
            </a:spcAft>
          </a:pPr>
          <a:endParaRPr lang="en-US" sz="600" kern="1200" dirty="0" smtClean="0"/>
        </a:p>
        <a:p>
          <a:pPr lvl="0" defTabSz="2667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Thermoluminescent  Dosimeters </a:t>
          </a:r>
        </a:p>
        <a:p>
          <a:pPr lvl="0" algn="l" defTabSz="266700">
            <a:lnSpc>
              <a:spcPct val="90000"/>
            </a:lnSpc>
            <a:spcBef>
              <a:spcPct val="0"/>
            </a:spcBef>
            <a:spcAft>
              <a:spcPct val="35000"/>
            </a:spcAft>
          </a:pPr>
          <a:endParaRPr lang="en-US" sz="600" kern="1200" dirty="0" smtClean="0">
            <a:solidFill>
              <a:srgbClr val="33CC33"/>
            </a:solidFill>
          </a:endParaRPr>
        </a:p>
        <a:p>
          <a:pPr lvl="0" algn="l" defTabSz="266700">
            <a:lnSpc>
              <a:spcPct val="90000"/>
            </a:lnSpc>
            <a:spcBef>
              <a:spcPct val="0"/>
            </a:spcBef>
            <a:spcAft>
              <a:spcPct val="35000"/>
            </a:spcAft>
          </a:pPr>
          <a:endParaRPr lang="en-US" sz="600" kern="1200" dirty="0">
            <a:solidFill>
              <a:srgbClr val="33CC33"/>
            </a:solidFill>
          </a:endParaRPr>
        </a:p>
      </dsp:txBody>
      <dsp:txXfrm rot="10800000">
        <a:off x="1642013" y="4312829"/>
        <a:ext cx="4746015" cy="677063"/>
      </dsp:txXfrm>
    </dsp:sp>
    <dsp:sp modelId="{E07225F4-EEBC-49EE-8BCC-41E82D09CEE5}">
      <dsp:nvSpPr>
        <dsp:cNvPr id="0" name=""/>
        <dsp:cNvSpPr/>
      </dsp:nvSpPr>
      <dsp:spPr>
        <a:xfrm>
          <a:off x="1068793" y="4312829"/>
          <a:ext cx="677063" cy="677063"/>
        </a:xfrm>
        <a:prstGeom prst="ellipse">
          <a:avLst/>
        </a:prstGeom>
        <a:blipFill rotWithShape="0">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8D7C3-B97B-4D1D-B57E-A0C9827AD4E0}">
      <dsp:nvSpPr>
        <dsp:cNvPr id="0" name=""/>
        <dsp:cNvSpPr/>
      </dsp:nvSpPr>
      <dsp:spPr>
        <a:xfrm rot="10800000">
          <a:off x="1417931" y="152401"/>
          <a:ext cx="4915281" cy="783111"/>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Thermoluminescence Dosimetry </a:t>
          </a:r>
        </a:p>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A general model </a:t>
          </a:r>
          <a:r>
            <a:rPr lang="en-US" sz="2000" kern="1200" dirty="0" smtClean="0">
              <a:ln w="18415" cmpd="sng">
                <a:solidFill>
                  <a:srgbClr val="FFFFFF"/>
                </a:solidFill>
                <a:prstDash val="solid"/>
              </a:ln>
              <a:solidFill>
                <a:srgbClr val="33CC33"/>
              </a:solidFill>
              <a:effectLst/>
              <a:latin typeface="Times New Roman" pitchFamily="18" charset="0"/>
              <a:cs typeface="Times New Roman" pitchFamily="18" charset="0"/>
            </a:rPr>
            <a:t>.</a:t>
          </a:r>
          <a:endParaRPr lang="en-US" sz="2000" kern="1200" dirty="0">
            <a:solidFill>
              <a:srgbClr val="33CC33"/>
            </a:solidFill>
            <a:effectLst/>
            <a:latin typeface="Times New Roman" pitchFamily="18" charset="0"/>
            <a:cs typeface="Times New Roman" pitchFamily="18" charset="0"/>
          </a:endParaRPr>
        </a:p>
      </dsp:txBody>
      <dsp:txXfrm rot="10800000">
        <a:off x="1613709" y="152401"/>
        <a:ext cx="4719503" cy="783111"/>
      </dsp:txXfrm>
    </dsp:sp>
    <dsp:sp modelId="{C25103CE-C9E2-425E-9962-B0C29E648A87}">
      <dsp:nvSpPr>
        <dsp:cNvPr id="0" name=""/>
        <dsp:cNvSpPr/>
      </dsp:nvSpPr>
      <dsp:spPr>
        <a:xfrm>
          <a:off x="1111714" y="256623"/>
          <a:ext cx="505379" cy="505379"/>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75ABA-F6EF-465D-A07B-79847A62145E}">
      <dsp:nvSpPr>
        <dsp:cNvPr id="0" name=""/>
        <dsp:cNvSpPr/>
      </dsp:nvSpPr>
      <dsp:spPr>
        <a:xfrm rot="10800000">
          <a:off x="1417931" y="1018621"/>
          <a:ext cx="4915281" cy="50537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The mechanism of TL dosimetry</a:t>
          </a:r>
          <a:endParaRPr lang="en-US" sz="2400" kern="1200" dirty="0">
            <a:solidFill>
              <a:srgbClr val="33CC33"/>
            </a:solidFill>
            <a:latin typeface="Times New Roman" pitchFamily="18" charset="0"/>
            <a:cs typeface="Times New Roman" pitchFamily="18" charset="0"/>
          </a:endParaRPr>
        </a:p>
      </dsp:txBody>
      <dsp:txXfrm rot="10800000">
        <a:off x="1544276" y="1018621"/>
        <a:ext cx="4788936" cy="505379"/>
      </dsp:txXfrm>
    </dsp:sp>
    <dsp:sp modelId="{5EFB4FEA-0543-4821-9024-CB2556E2CA73}">
      <dsp:nvSpPr>
        <dsp:cNvPr id="0" name=""/>
        <dsp:cNvSpPr/>
      </dsp:nvSpPr>
      <dsp:spPr>
        <a:xfrm>
          <a:off x="1111714" y="934516"/>
          <a:ext cx="505379" cy="505379"/>
        </a:xfrm>
        <a:prstGeom prst="ellipse">
          <a:avLst/>
        </a:prstGeom>
        <a:blipFill rotWithShape="0">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F54A3-8917-4456-8A66-4AE62BC243CC}">
      <dsp:nvSpPr>
        <dsp:cNvPr id="0" name=""/>
        <dsp:cNvSpPr/>
      </dsp:nvSpPr>
      <dsp:spPr>
        <a:xfrm rot="10800000">
          <a:off x="1417931" y="1600201"/>
          <a:ext cx="4915281" cy="50537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TLD Reader </a:t>
          </a:r>
          <a:endParaRPr lang="en-US" sz="2400" kern="1200" dirty="0">
            <a:solidFill>
              <a:srgbClr val="33CC33"/>
            </a:solidFill>
            <a:latin typeface="Times New Roman" pitchFamily="18" charset="0"/>
            <a:cs typeface="Times New Roman" pitchFamily="18" charset="0"/>
          </a:endParaRPr>
        </a:p>
      </dsp:txBody>
      <dsp:txXfrm rot="10800000">
        <a:off x="1544276" y="1600201"/>
        <a:ext cx="4788936" cy="505379"/>
      </dsp:txXfrm>
    </dsp:sp>
    <dsp:sp modelId="{F421D016-80D0-4F04-AAFB-7A7046587AE6}">
      <dsp:nvSpPr>
        <dsp:cNvPr id="0" name=""/>
        <dsp:cNvSpPr/>
      </dsp:nvSpPr>
      <dsp:spPr>
        <a:xfrm>
          <a:off x="1111714" y="1590755"/>
          <a:ext cx="505379" cy="505379"/>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6FB20-87BF-43F8-B5C1-1E6DEE417C42}">
      <dsp:nvSpPr>
        <dsp:cNvPr id="0" name=""/>
        <dsp:cNvSpPr/>
      </dsp:nvSpPr>
      <dsp:spPr>
        <a:xfrm rot="10800000">
          <a:off x="1417931" y="2237822"/>
          <a:ext cx="4915281" cy="50537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TLD Materials </a:t>
          </a:r>
          <a:endParaRPr lang="en-US" sz="2400" kern="1200" dirty="0">
            <a:solidFill>
              <a:srgbClr val="33CC33"/>
            </a:solidFill>
            <a:latin typeface="Times New Roman" pitchFamily="18" charset="0"/>
            <a:cs typeface="Times New Roman" pitchFamily="18" charset="0"/>
          </a:endParaRPr>
        </a:p>
      </dsp:txBody>
      <dsp:txXfrm rot="10800000">
        <a:off x="1544276" y="2237822"/>
        <a:ext cx="4788936" cy="505379"/>
      </dsp:txXfrm>
    </dsp:sp>
    <dsp:sp modelId="{4DAA6EB6-DA19-48B2-A2BD-2027BBB43CCC}">
      <dsp:nvSpPr>
        <dsp:cNvPr id="0" name=""/>
        <dsp:cNvSpPr/>
      </dsp:nvSpPr>
      <dsp:spPr>
        <a:xfrm>
          <a:off x="1111714" y="2198817"/>
          <a:ext cx="505379" cy="505379"/>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6BE63-9202-41FA-878F-2097170A01E7}">
      <dsp:nvSpPr>
        <dsp:cNvPr id="0" name=""/>
        <dsp:cNvSpPr/>
      </dsp:nvSpPr>
      <dsp:spPr>
        <a:xfrm rot="10800000">
          <a:off x="1417931" y="2819401"/>
          <a:ext cx="4915281" cy="50537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Basic concepts </a:t>
          </a:r>
          <a:r>
            <a:rPr lang="en-US" sz="600" kern="1200" dirty="0" smtClean="0">
              <a:ln w="18415" cmpd="sng">
                <a:solidFill>
                  <a:srgbClr val="FFFFFF"/>
                </a:solidFill>
                <a:prstDash val="solid"/>
              </a:ln>
              <a:solidFill>
                <a:srgbClr val="33CC33"/>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600" kern="1200" dirty="0">
            <a:solidFill>
              <a:srgbClr val="33CC33"/>
            </a:solidFill>
          </a:endParaRPr>
        </a:p>
      </dsp:txBody>
      <dsp:txXfrm rot="10800000">
        <a:off x="1544276" y="2819401"/>
        <a:ext cx="4788936" cy="505379"/>
      </dsp:txXfrm>
    </dsp:sp>
    <dsp:sp modelId="{C9A9A29C-94B1-45C3-A010-1CBBBA7E0D2D}">
      <dsp:nvSpPr>
        <dsp:cNvPr id="0" name=""/>
        <dsp:cNvSpPr/>
      </dsp:nvSpPr>
      <dsp:spPr>
        <a:xfrm>
          <a:off x="1111714" y="2827038"/>
          <a:ext cx="505379" cy="505379"/>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2F61A-EDAB-40F7-A605-3BE095691BF0}">
      <dsp:nvSpPr>
        <dsp:cNvPr id="0" name=""/>
        <dsp:cNvSpPr/>
      </dsp:nvSpPr>
      <dsp:spPr>
        <a:xfrm rot="10800000">
          <a:off x="1417931" y="3450928"/>
          <a:ext cx="4915281" cy="50537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Applications of TLD</a:t>
          </a:r>
          <a:endParaRPr lang="en-US" sz="2400" kern="1200" dirty="0">
            <a:solidFill>
              <a:srgbClr val="33CC33"/>
            </a:solidFill>
            <a:latin typeface="Times New Roman" pitchFamily="18" charset="0"/>
            <a:cs typeface="Times New Roman" pitchFamily="18" charset="0"/>
          </a:endParaRPr>
        </a:p>
      </dsp:txBody>
      <dsp:txXfrm rot="10800000">
        <a:off x="1544276" y="3450928"/>
        <a:ext cx="4788936" cy="505379"/>
      </dsp:txXfrm>
    </dsp:sp>
    <dsp:sp modelId="{1442ADF1-B8C6-43F5-9D82-4415D93A4793}">
      <dsp:nvSpPr>
        <dsp:cNvPr id="0" name=""/>
        <dsp:cNvSpPr/>
      </dsp:nvSpPr>
      <dsp:spPr>
        <a:xfrm>
          <a:off x="1111714" y="3428999"/>
          <a:ext cx="505379" cy="505379"/>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A271E-03E4-4504-842A-B26CC37A11A1}">
      <dsp:nvSpPr>
        <dsp:cNvPr id="0" name=""/>
        <dsp:cNvSpPr/>
      </dsp:nvSpPr>
      <dsp:spPr>
        <a:xfrm rot="10800000">
          <a:off x="1218862" y="4114798"/>
          <a:ext cx="5067654" cy="76630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Advantages and disadvantages of TLDs</a:t>
          </a:r>
          <a:endParaRPr lang="en-US" sz="2400" kern="1200" dirty="0">
            <a:solidFill>
              <a:srgbClr val="33CC33"/>
            </a:solidFill>
            <a:latin typeface="Times New Roman" pitchFamily="18" charset="0"/>
            <a:cs typeface="Times New Roman" pitchFamily="18" charset="0"/>
          </a:endParaRPr>
        </a:p>
      </dsp:txBody>
      <dsp:txXfrm rot="10800000">
        <a:off x="1410437" y="4114798"/>
        <a:ext cx="4876079" cy="766302"/>
      </dsp:txXfrm>
    </dsp:sp>
    <dsp:sp modelId="{86695FB1-348B-4333-A7E5-4DB7D9BD86BF}">
      <dsp:nvSpPr>
        <dsp:cNvPr id="0" name=""/>
        <dsp:cNvSpPr/>
      </dsp:nvSpPr>
      <dsp:spPr>
        <a:xfrm>
          <a:off x="1073621" y="4191002"/>
          <a:ext cx="505379" cy="505379"/>
        </a:xfrm>
        <a:prstGeom prst="ellipse">
          <a:avLst/>
        </a:prstGeom>
        <a:blipFill rotWithShape="0">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E80611-2D93-4BDD-8EB2-7FD52D3804B3}">
      <dsp:nvSpPr>
        <dsp:cNvPr id="0" name=""/>
        <dsp:cNvSpPr/>
      </dsp:nvSpPr>
      <dsp:spPr>
        <a:xfrm rot="10800000">
          <a:off x="1417931" y="4981018"/>
          <a:ext cx="4915281" cy="50537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58"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33CC33"/>
              </a:solidFill>
              <a:latin typeface="Times New Roman" pitchFamily="18" charset="0"/>
              <a:cs typeface="Times New Roman" pitchFamily="18" charset="0"/>
            </a:rPr>
            <a:t>Conclusion </a:t>
          </a:r>
          <a:endParaRPr lang="en-US" sz="2400" kern="1200" dirty="0">
            <a:solidFill>
              <a:srgbClr val="33CC33"/>
            </a:solidFill>
            <a:latin typeface="Times New Roman" pitchFamily="18" charset="0"/>
            <a:cs typeface="Times New Roman" pitchFamily="18" charset="0"/>
          </a:endParaRPr>
        </a:p>
      </dsp:txBody>
      <dsp:txXfrm rot="10800000">
        <a:off x="1544276" y="4981018"/>
        <a:ext cx="4788936" cy="505379"/>
      </dsp:txXfrm>
    </dsp:sp>
    <dsp:sp modelId="{DA747D58-4920-47E2-855E-C4850A3CF216}">
      <dsp:nvSpPr>
        <dsp:cNvPr id="0" name=""/>
        <dsp:cNvSpPr/>
      </dsp:nvSpPr>
      <dsp:spPr>
        <a:xfrm>
          <a:off x="1111714" y="4981023"/>
          <a:ext cx="505379" cy="505379"/>
        </a:xfrm>
        <a:prstGeom prst="ellipse">
          <a:avLst/>
        </a:prstGeom>
        <a:blipFill rotWithShape="0">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2B2D7F-9299-4908-8F1A-379D1689A6DC}" type="slidenum">
              <a:rPr lang="en-US"/>
              <a:pPr/>
              <a:t>‹#›</a:t>
            </a:fld>
            <a:endParaRPr lang="en-US" dirty="0"/>
          </a:p>
        </p:txBody>
      </p:sp>
    </p:spTree>
    <p:extLst>
      <p:ext uri="{BB962C8B-B14F-4D97-AF65-F5344CB8AC3E}">
        <p14:creationId xmlns:p14="http://schemas.microsoft.com/office/powerpoint/2010/main" val="23305136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EFD35-90B3-4A99-9D1C-EDD610A13706}" type="slidenum">
              <a:rPr lang="en-US"/>
              <a:pPr/>
              <a:t>1</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B2D7F-9299-4908-8F1A-379D1689A6DC}"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733800"/>
            <a:ext cx="7772400" cy="704850"/>
          </a:xfrm>
        </p:spPr>
        <p:txBody>
          <a:bodyPr/>
          <a:lstStyle>
            <a:lvl1pPr>
              <a:defRPr sz="36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 y="4419600"/>
            <a:ext cx="7772400" cy="685800"/>
          </a:xfrm>
        </p:spPr>
        <p:txBody>
          <a:bodyPr/>
          <a:lstStyle>
            <a:lvl1pPr marL="0" indent="0">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295400"/>
            <a:ext cx="18288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295400"/>
            <a:ext cx="53340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4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0574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295400"/>
            <a:ext cx="7315200" cy="7794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2057400"/>
            <a:ext cx="731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png"/><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590800"/>
            <a:ext cx="8915400" cy="1071562"/>
          </a:xfrm>
        </p:spPr>
        <p:txBody>
          <a:bodyPr/>
          <a:lstStyle/>
          <a:p>
            <a:pPr algn="ctr"/>
            <a:r>
              <a:rPr lang="en-US" kern="1200" dirty="0" smtClean="0">
                <a:latin typeface="Monotype Corsiva" pitchFamily="66" charset="0"/>
                <a:ea typeface="Calibri" pitchFamily="34" charset="0"/>
                <a:cs typeface="Arial" pitchFamily="34" charset="0"/>
              </a:rPr>
              <a:t>Thermoluminescence dosimetry (TLD) technology in dosimetry</a:t>
            </a:r>
          </a:p>
        </p:txBody>
      </p:sp>
      <p:pic>
        <p:nvPicPr>
          <p:cNvPr id="5" name="Picture 4" descr="ppu logo-copy_1.png"/>
          <p:cNvPicPr/>
          <p:nvPr/>
        </p:nvPicPr>
        <p:blipFill>
          <a:blip r:embed="rId3"/>
          <a:stretch>
            <a:fillRect/>
          </a:stretch>
        </p:blipFill>
        <p:spPr>
          <a:xfrm>
            <a:off x="3962400" y="1143000"/>
            <a:ext cx="1333500" cy="1166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0" y="3733800"/>
            <a:ext cx="4572000" cy="1815882"/>
          </a:xfrm>
          <a:prstGeom prst="rect">
            <a:avLst/>
          </a:prstGeom>
        </p:spPr>
        <p:txBody>
          <a:bodyPr>
            <a:spAutoFit/>
          </a:bodyPr>
          <a:lstStyle/>
          <a:p>
            <a:pPr lvl="0"/>
            <a:r>
              <a:rPr lang="en-US" sz="2800" b="1" dirty="0" smtClean="0">
                <a:latin typeface="Monotype Corsiva" pitchFamily="66" charset="0"/>
                <a:ea typeface="Calibri" pitchFamily="34" charset="0"/>
                <a:cs typeface="Arial" pitchFamily="34" charset="0"/>
              </a:rPr>
              <a:t>Prepared by:</a:t>
            </a:r>
            <a:endParaRPr lang="en-US" sz="1600" b="1" dirty="0" smtClean="0">
              <a:latin typeface="Arial" pitchFamily="34" charset="0"/>
              <a:cs typeface="Arial" pitchFamily="34" charset="0"/>
            </a:endParaRPr>
          </a:p>
          <a:p>
            <a:pPr lvl="0" eaLnBrk="0" hangingPunct="0"/>
            <a:r>
              <a:rPr lang="en-US" sz="2800" dirty="0" smtClean="0">
                <a:solidFill>
                  <a:schemeClr val="bg1"/>
                </a:solidFill>
                <a:latin typeface="Monotype Corsiva" pitchFamily="66" charset="0"/>
                <a:ea typeface="Calibri" pitchFamily="34" charset="0"/>
                <a:cs typeface="Arial" pitchFamily="34" charset="0"/>
              </a:rPr>
              <a:t>Haneen Mahmoud Bustange</a:t>
            </a:r>
            <a:endParaRPr lang="en-US" sz="1600" dirty="0" smtClean="0">
              <a:solidFill>
                <a:schemeClr val="bg1"/>
              </a:solidFill>
              <a:latin typeface="Arial" pitchFamily="34" charset="0"/>
              <a:cs typeface="Arial" pitchFamily="34" charset="0"/>
            </a:endParaRPr>
          </a:p>
          <a:p>
            <a:pPr lvl="0" eaLnBrk="0" hangingPunct="0"/>
            <a:r>
              <a:rPr lang="en-US" sz="2800" dirty="0" smtClean="0">
                <a:solidFill>
                  <a:schemeClr val="bg1"/>
                </a:solidFill>
                <a:latin typeface="Monotype Corsiva" pitchFamily="66" charset="0"/>
                <a:ea typeface="Calibri" pitchFamily="34" charset="0"/>
                <a:cs typeface="Arial" pitchFamily="34" charset="0"/>
              </a:rPr>
              <a:t>Alaa</a:t>
            </a:r>
            <a:r>
              <a:rPr lang="en-US" sz="2800" dirty="0" smtClean="0">
                <a:solidFill>
                  <a:schemeClr val="bg1"/>
                </a:solidFill>
                <a:latin typeface="Calibri"/>
                <a:ea typeface="Calibri" pitchFamily="34" charset="0"/>
                <a:cs typeface="Arial" pitchFamily="34" charset="0"/>
              </a:rPr>
              <a:t>’</a:t>
            </a:r>
            <a:r>
              <a:rPr lang="en-US" sz="2800" dirty="0" smtClean="0">
                <a:solidFill>
                  <a:schemeClr val="bg1"/>
                </a:solidFill>
                <a:latin typeface="Monotype Corsiva" pitchFamily="66" charset="0"/>
                <a:ea typeface="Calibri" pitchFamily="34" charset="0"/>
                <a:cs typeface="Arial" pitchFamily="34" charset="0"/>
              </a:rPr>
              <a:t> Hassan Badawee</a:t>
            </a:r>
          </a:p>
          <a:p>
            <a:pPr lvl="0" eaLnBrk="0" hangingPunct="0"/>
            <a:r>
              <a:rPr lang="en-US" sz="2800" dirty="0" smtClean="0">
                <a:solidFill>
                  <a:schemeClr val="bg1"/>
                </a:solidFill>
                <a:latin typeface="Monotype Corsiva" pitchFamily="66" charset="0"/>
                <a:cs typeface="Arial" pitchFamily="34" charset="0"/>
              </a:rPr>
              <a:t>Rowayda Masallma </a:t>
            </a:r>
            <a:endParaRPr lang="en-US" sz="2800" dirty="0" smtClean="0">
              <a:solidFill>
                <a:schemeClr val="bg1"/>
              </a:solidFill>
            </a:endParaRPr>
          </a:p>
        </p:txBody>
      </p:sp>
      <p:sp>
        <p:nvSpPr>
          <p:cNvPr id="11" name="Rectangle 10"/>
          <p:cNvSpPr/>
          <p:nvPr/>
        </p:nvSpPr>
        <p:spPr>
          <a:xfrm>
            <a:off x="0" y="5638801"/>
            <a:ext cx="4191000" cy="1261884"/>
          </a:xfrm>
          <a:prstGeom prst="rect">
            <a:avLst/>
          </a:prstGeom>
        </p:spPr>
        <p:txBody>
          <a:bodyPr wrap="square">
            <a:spAutoFit/>
          </a:bodyPr>
          <a:lstStyle/>
          <a:p>
            <a:pPr lvl="0" eaLnBrk="0" hangingPunct="0"/>
            <a:r>
              <a:rPr lang="en-GB" sz="2800" b="1" dirty="0" smtClean="0">
                <a:latin typeface="Monotype Corsiva" pitchFamily="66" charset="0"/>
                <a:ea typeface="Calibri" pitchFamily="34" charset="0"/>
                <a:cs typeface="Arial" pitchFamily="34" charset="0"/>
              </a:rPr>
              <a:t>Project Supervisor</a:t>
            </a:r>
          </a:p>
          <a:p>
            <a:pPr lvl="0" eaLnBrk="0" hangingPunct="0"/>
            <a:endParaRPr lang="en-US" sz="1600" b="1" dirty="0" smtClean="0">
              <a:latin typeface="Arial" pitchFamily="34" charset="0"/>
              <a:cs typeface="Arial" pitchFamily="34" charset="0"/>
            </a:endParaRPr>
          </a:p>
          <a:p>
            <a:pPr lvl="0" eaLnBrk="0" hangingPunct="0"/>
            <a:r>
              <a:rPr lang="en-GB" sz="3200" dirty="0" smtClean="0">
                <a:solidFill>
                  <a:schemeClr val="bg1"/>
                </a:solidFill>
                <a:latin typeface="Monotype Corsiva" pitchFamily="66" charset="0"/>
                <a:ea typeface="Calibri" pitchFamily="34" charset="0"/>
                <a:cs typeface="Arial" pitchFamily="34" charset="0"/>
              </a:rPr>
              <a:t>Dr. Ayman Swetti</a:t>
            </a:r>
            <a:endParaRPr lang="en-GB" sz="3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228600"/>
            <a:ext cx="5486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buFont typeface="Wingdings" pitchFamily="2" charset="2"/>
              <a:buChar char="ü"/>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Fundamental</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Concepts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sp>
        <p:nvSpPr>
          <p:cNvPr id="3" name="Rectangle 2"/>
          <p:cNvSpPr/>
          <p:nvPr/>
        </p:nvSpPr>
        <p:spPr bwMode="auto">
          <a:xfrm>
            <a:off x="2209800" y="1371600"/>
            <a:ext cx="3733800" cy="838200"/>
          </a:xfrm>
          <a:prstGeom prst="rect">
            <a:avLst/>
          </a:prstGeom>
          <a:solidFill>
            <a:schemeClr val="bg1">
              <a:lumMod val="95000"/>
            </a:schemeClr>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rPr>
              <a:t>Fundamental</a:t>
            </a:r>
            <a:r>
              <a:rPr kumimoji="0" lang="en-US" sz="2400" i="0" u="none" strike="noStrike" normalizeH="0" dirty="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rPr>
              <a:t> concepts </a:t>
            </a:r>
            <a:endParaRPr kumimoji="0" lang="en-US" sz="2400" i="0" u="none" strike="noStrike" normalizeH="0" baseline="0" dirty="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cxnSp>
        <p:nvCxnSpPr>
          <p:cNvPr id="26" name="Straight Connector 25"/>
          <p:cNvCxnSpPr/>
          <p:nvPr/>
        </p:nvCxnSpPr>
        <p:spPr bwMode="auto">
          <a:xfrm rot="5400000">
            <a:off x="3810000" y="2438400"/>
            <a:ext cx="4572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bwMode="auto">
          <a:xfrm>
            <a:off x="914400" y="2667000"/>
            <a:ext cx="3429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a:off x="4191000" y="2667000"/>
            <a:ext cx="3429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rot="5400000">
            <a:off x="724694" y="2856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bwMode="auto">
          <a:xfrm rot="5400000">
            <a:off x="3848894" y="2856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bwMode="auto">
          <a:xfrm rot="5400000">
            <a:off x="7430294" y="2856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Cloud 31"/>
          <p:cNvSpPr/>
          <p:nvPr/>
        </p:nvSpPr>
        <p:spPr bwMode="auto">
          <a:xfrm>
            <a:off x="228600" y="2819400"/>
            <a:ext cx="1676400" cy="16764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Structure of</a:t>
            </a:r>
          </a:p>
          <a:p>
            <a:r>
              <a:rPr lang="en-US" sz="2000" dirty="0" smtClean="0">
                <a:latin typeface="Times New Roman" pitchFamily="18" charset="0"/>
                <a:cs typeface="Times New Roman" pitchFamily="18" charset="0"/>
              </a:rPr>
              <a:t> the atom</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 name="Cloud 32"/>
          <p:cNvSpPr/>
          <p:nvPr/>
        </p:nvSpPr>
        <p:spPr bwMode="auto">
          <a:xfrm>
            <a:off x="6629400" y="2971800"/>
            <a:ext cx="1752600" cy="15240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Radioactive</a:t>
            </a:r>
          </a:p>
          <a:p>
            <a:r>
              <a:rPr lang="en-US" sz="2000" dirty="0" smtClean="0">
                <a:latin typeface="Times New Roman" pitchFamily="18" charset="0"/>
                <a:cs typeface="Times New Roman" pitchFamily="18" charset="0"/>
              </a:rPr>
              <a:t> decay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Cloud 33"/>
          <p:cNvSpPr/>
          <p:nvPr/>
        </p:nvSpPr>
        <p:spPr bwMode="auto">
          <a:xfrm>
            <a:off x="3276600" y="2971800"/>
            <a:ext cx="1524000" cy="16002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Types of</a:t>
            </a:r>
          </a:p>
          <a:p>
            <a:r>
              <a:rPr lang="en-US" sz="2000" dirty="0" smtClean="0">
                <a:latin typeface="Times New Roman" pitchFamily="18" charset="0"/>
                <a:cs typeface="Times New Roman" pitchFamily="18" charset="0"/>
              </a:rPr>
              <a:t> radiation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5" name="Straight Connector 34"/>
          <p:cNvCxnSpPr/>
          <p:nvPr/>
        </p:nvCxnSpPr>
        <p:spPr bwMode="auto">
          <a:xfrm rot="5400000">
            <a:off x="3848894" y="4761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990600" y="4953000"/>
            <a:ext cx="3429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bwMode="auto">
          <a:xfrm>
            <a:off x="4419600" y="4953000"/>
            <a:ext cx="3429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bwMode="auto">
          <a:xfrm rot="5400000">
            <a:off x="7658894" y="5142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bwMode="auto">
          <a:xfrm rot="5400000">
            <a:off x="5753894" y="5142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rot="5400000">
            <a:off x="3315494" y="5142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rot="5400000">
            <a:off x="800894" y="5142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Cloud 38"/>
          <p:cNvSpPr/>
          <p:nvPr/>
        </p:nvSpPr>
        <p:spPr bwMode="auto">
          <a:xfrm>
            <a:off x="533400" y="5105400"/>
            <a:ext cx="1524000" cy="12954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Cloud 39"/>
          <p:cNvSpPr/>
          <p:nvPr/>
        </p:nvSpPr>
        <p:spPr bwMode="auto">
          <a:xfrm>
            <a:off x="7391400" y="5181600"/>
            <a:ext cx="1524000" cy="12192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eaLnBrk="0" hangingPunct="0"/>
            <a:r>
              <a:rPr lang="en-US" sz="2000" dirty="0" smtClean="0">
                <a:latin typeface="Times New Roman" pitchFamily="18" charset="0"/>
                <a:cs typeface="Times New Roman" pitchFamily="18" charset="0"/>
              </a:rPr>
              <a:t>Neutron</a:t>
            </a:r>
          </a:p>
        </p:txBody>
      </p:sp>
      <p:sp>
        <p:nvSpPr>
          <p:cNvPr id="38" name="Cloud 37"/>
          <p:cNvSpPr/>
          <p:nvPr/>
        </p:nvSpPr>
        <p:spPr bwMode="auto">
          <a:xfrm>
            <a:off x="2895600" y="5257800"/>
            <a:ext cx="1524000" cy="12954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Cloud 36"/>
          <p:cNvSpPr/>
          <p:nvPr/>
        </p:nvSpPr>
        <p:spPr bwMode="auto">
          <a:xfrm>
            <a:off x="4724400" y="5181600"/>
            <a:ext cx="2438400" cy="1524000"/>
          </a:xfrm>
          <a:prstGeom prst="cloud">
            <a:avLst/>
          </a:prstGeom>
          <a:solidFill>
            <a:schemeClr val="bg1">
              <a:lumMod val="95000"/>
            </a:scheme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2000" dirty="0" smtClean="0">
                <a:solidFill>
                  <a:srgbClr val="221E1F"/>
                </a:solidFill>
                <a:latin typeface="Times New Roman" pitchFamily="18" charset="0"/>
                <a:ea typeface="Times New Roman" pitchFamily="18" charset="0"/>
                <a:cs typeface="Times New Roman" pitchFamily="18" charset="0"/>
              </a:rPr>
              <a:t>Photon (x-rays </a:t>
            </a:r>
          </a:p>
          <a:p>
            <a:pPr lvl="0" algn="l"/>
            <a:r>
              <a:rPr lang="en-US" sz="2000" dirty="0" smtClean="0">
                <a:solidFill>
                  <a:srgbClr val="221E1F"/>
                </a:solidFill>
                <a:latin typeface="Times New Roman" pitchFamily="18" charset="0"/>
                <a:ea typeface="Times New Roman" pitchFamily="18" charset="0"/>
                <a:cs typeface="Times New Roman" pitchFamily="18" charset="0"/>
              </a:rPr>
              <a:t>and gamma rays) </a:t>
            </a:r>
            <a:endParaRPr lang="en-US" sz="1800" dirty="0" smtClean="0">
              <a:latin typeface="Times New Roman" pitchFamily="18" charset="0"/>
              <a:cs typeface="Times New Roman" pitchFamily="18" charset="0"/>
            </a:endParaRPr>
          </a:p>
        </p:txBody>
      </p:sp>
      <p:sp>
        <p:nvSpPr>
          <p:cNvPr id="199681" name="Rectangle 1"/>
          <p:cNvSpPr>
            <a:spLocks noChangeArrowheads="1"/>
          </p:cNvSpPr>
          <p:nvPr/>
        </p:nvSpPr>
        <p:spPr bwMode="auto">
          <a:xfrm>
            <a:off x="762000" y="5562600"/>
            <a:ext cx="99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2000" dirty="0" smtClean="0">
                <a:latin typeface="Times New Roman" pitchFamily="18" charset="0"/>
                <a:cs typeface="Times New Roman" pitchFamily="18" charset="0"/>
              </a:rPr>
              <a:t>Alpha </a:t>
            </a:r>
          </a:p>
        </p:txBody>
      </p:sp>
      <p:sp>
        <p:nvSpPr>
          <p:cNvPr id="199682" name="Rectangle 2"/>
          <p:cNvSpPr>
            <a:spLocks noChangeArrowheads="1"/>
          </p:cNvSpPr>
          <p:nvPr/>
        </p:nvSpPr>
        <p:spPr bwMode="auto">
          <a:xfrm>
            <a:off x="3276600" y="5638800"/>
            <a:ext cx="914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2000" dirty="0" smtClean="0">
                <a:latin typeface="Times New Roman" pitchFamily="18" charset="0"/>
                <a:cs typeface="Times New Roman" pitchFamily="18" charset="0"/>
              </a:rPr>
              <a:t>Beta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1828800"/>
            <a:ext cx="8458200" cy="2554545"/>
          </a:xfrm>
          <a:prstGeom prst="rect">
            <a:avLst/>
          </a:prstGeom>
        </p:spPr>
        <p:txBody>
          <a:bodyPr wrap="square">
            <a:spAutoFit/>
          </a:bodyPr>
          <a:lstStyle/>
          <a:p>
            <a:pPr algn="justLow">
              <a:buFont typeface="Arial" pitchFamily="34" charset="0"/>
              <a:buChar char="•"/>
            </a:pPr>
            <a:r>
              <a:rPr lang="en-US" sz="2000" dirty="0" smtClean="0">
                <a:latin typeface="Times New Roman" pitchFamily="18" charset="0"/>
                <a:cs typeface="Times New Roman" pitchFamily="18" charset="0"/>
              </a:rPr>
              <a:t>  When </a:t>
            </a:r>
            <a:r>
              <a:rPr lang="en-US" sz="2000" dirty="0">
                <a:latin typeface="Times New Roman" pitchFamily="18" charset="0"/>
                <a:cs typeface="Times New Roman" pitchFamily="18" charset="0"/>
              </a:rPr>
              <a:t>ionizing radiation penetrates matter, such as the human body, it </a:t>
            </a:r>
            <a:r>
              <a:rPr lang="en-US" sz="2000" dirty="0" smtClean="0">
                <a:latin typeface="Times New Roman" pitchFamily="18" charset="0"/>
                <a:cs typeface="Times New Roman" pitchFamily="18" charset="0"/>
              </a:rPr>
              <a:t>deposits</a:t>
            </a:r>
          </a:p>
          <a:p>
            <a:pPr algn="justLow"/>
            <a:r>
              <a:rPr lang="en-US" sz="2000" dirty="0" smtClean="0">
                <a:latin typeface="Times New Roman" pitchFamily="18" charset="0"/>
                <a:cs typeface="Times New Roman" pitchFamily="18" charset="0"/>
              </a:rPr>
              <a:t>    energy</a:t>
            </a:r>
            <a:r>
              <a:rPr lang="en-US" sz="2000" dirty="0">
                <a:latin typeface="Times New Roman" pitchFamily="18" charset="0"/>
                <a:cs typeface="Times New Roman" pitchFamily="18" charset="0"/>
              </a:rPr>
              <a:t>. The energy absorbed per unit mass from exposure to radiation is </a:t>
            </a:r>
            <a:r>
              <a:rPr lang="en-US" sz="2000" dirty="0" smtClean="0">
                <a:latin typeface="Times New Roman" pitchFamily="18" charset="0"/>
                <a:cs typeface="Times New Roman" pitchFamily="18" charset="0"/>
              </a:rPr>
              <a:t>called</a:t>
            </a:r>
          </a:p>
          <a:p>
            <a:pPr algn="justLow"/>
            <a:r>
              <a:rPr lang="en-US" sz="2000" dirty="0" smtClean="0">
                <a:latin typeface="Times New Roman" pitchFamily="18" charset="0"/>
                <a:cs typeface="Times New Roman" pitchFamily="18" charset="0"/>
              </a:rPr>
              <a:t>    a </a:t>
            </a:r>
            <a:r>
              <a:rPr lang="en-US" sz="2000" b="1" dirty="0">
                <a:solidFill>
                  <a:srgbClr val="33CC33"/>
                </a:solidFill>
                <a:latin typeface="Times New Roman" pitchFamily="18" charset="0"/>
                <a:cs typeface="Times New Roman" pitchFamily="18" charset="0"/>
              </a:rPr>
              <a:t>dose.</a:t>
            </a:r>
            <a:r>
              <a:rPr lang="en-US" sz="2000" b="1" dirty="0">
                <a:solidFill>
                  <a:srgbClr val="00B050"/>
                </a:solidFill>
                <a:latin typeface="Times New Roman" pitchFamily="18" charset="0"/>
                <a:cs typeface="Times New Roman" pitchFamily="18" charset="0"/>
              </a:rPr>
              <a:t> </a:t>
            </a:r>
            <a:endParaRPr lang="en-US" sz="2000" b="1" dirty="0" smtClean="0">
              <a:solidFill>
                <a:srgbClr val="00B050"/>
              </a:solidFill>
              <a:latin typeface="Times New Roman" pitchFamily="18" charset="0"/>
              <a:cs typeface="Times New Roman" pitchFamily="18" charset="0"/>
            </a:endParaRPr>
          </a:p>
          <a:p>
            <a:pPr algn="justLow"/>
            <a:endParaRPr lang="en-US" sz="2000" dirty="0" smtClean="0">
              <a:solidFill>
                <a:srgbClr val="00B050"/>
              </a:solidFill>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Three different radiation dose quantities are : absorbed dose, equivalent dose,</a:t>
            </a:r>
          </a:p>
          <a:p>
            <a:pPr algn="justLow"/>
            <a:r>
              <a:rPr lang="en-US" sz="2000" dirty="0" smtClean="0">
                <a:latin typeface="Times New Roman" pitchFamily="18" charset="0"/>
                <a:cs typeface="Times New Roman" pitchFamily="18" charset="0"/>
              </a:rPr>
              <a:t>    and effective dose.</a:t>
            </a:r>
          </a:p>
          <a:p>
            <a:pPr algn="justLow"/>
            <a:endParaRPr lang="en-US" sz="2000" dirty="0" smtClean="0">
              <a:latin typeface="Times New Roman" pitchFamily="18" charset="0"/>
              <a:cs typeface="Times New Roman" pitchFamily="18" charset="0"/>
            </a:endParaRPr>
          </a:p>
          <a:p>
            <a:pPr marL="342900" indent="-342900" algn="justLow">
              <a:buFont typeface="Arial" pitchFamily="34" charset="0"/>
              <a:buChar char="•"/>
            </a:pPr>
            <a:r>
              <a:rPr lang="en-US" sz="2000" dirty="0" smtClean="0">
                <a:latin typeface="Times New Roman" pitchFamily="18" charset="0"/>
                <a:cs typeface="Times New Roman" pitchFamily="18" charset="0"/>
              </a:rPr>
              <a:t>Figure 4 summarizes the relationship between these dose quantities . </a:t>
            </a:r>
          </a:p>
        </p:txBody>
      </p:sp>
      <p:sp>
        <p:nvSpPr>
          <p:cNvPr id="179201" name="Rectangle 1"/>
          <p:cNvSpPr>
            <a:spLocks noChangeArrowheads="1"/>
          </p:cNvSpPr>
          <p:nvPr/>
        </p:nvSpPr>
        <p:spPr bwMode="auto">
          <a:xfrm>
            <a:off x="0" y="152400"/>
            <a:ext cx="3974165" cy="52322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DOSE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CONCEPTS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33400" y="1371600"/>
            <a:ext cx="8305800" cy="4724400"/>
          </a:xfrm>
          <a:prstGeom prst="rect">
            <a:avLst/>
          </a:prstGeom>
          <a:noFill/>
          <a:ln w="9525">
            <a:noFill/>
            <a:miter lim="800000"/>
            <a:headEnd/>
            <a:tailEnd/>
          </a:ln>
        </p:spPr>
      </p:pic>
      <p:sp>
        <p:nvSpPr>
          <p:cNvPr id="180225" name="Rectangle 1"/>
          <p:cNvSpPr>
            <a:spLocks noChangeArrowheads="1"/>
          </p:cNvSpPr>
          <p:nvPr/>
        </p:nvSpPr>
        <p:spPr bwMode="auto">
          <a:xfrm>
            <a:off x="254835" y="6172200"/>
            <a:ext cx="8889165" cy="40011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CC33"/>
                </a:solidFill>
                <a:effectLst/>
                <a:latin typeface="Times New Roman" pitchFamily="18" charset="0"/>
                <a:ea typeface="Times New Roman" pitchFamily="18" charset="0"/>
                <a:cs typeface="Times New Roman" pitchFamily="18" charset="0"/>
              </a:rPr>
              <a:t>Figure 4 </a:t>
            </a:r>
            <a:r>
              <a:rPr kumimoji="0" lang="en-US" sz="200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Relationship between absorbed dose, equivalent dose and effective dose.</a:t>
            </a:r>
            <a:endParaRPr kumimoji="0" lang="en-US" sz="32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76400"/>
            <a:ext cx="8382000" cy="3477875"/>
          </a:xfrm>
          <a:prstGeom prst="rect">
            <a:avLst/>
          </a:prstGeom>
        </p:spPr>
        <p:txBody>
          <a:bodyPr wrap="square">
            <a:spAutoFit/>
          </a:bodyPr>
          <a:lstStyle/>
          <a:p>
            <a:pPr marL="231775" indent="-231775" algn="justLow">
              <a:buFont typeface="Arial" pitchFamily="34" charset="0"/>
              <a:buChar char="•"/>
            </a:pPr>
            <a:r>
              <a:rPr lang="en-US" sz="2000" dirty="0" smtClean="0">
                <a:solidFill>
                  <a:srgbClr val="33CC33"/>
                </a:solidFill>
                <a:latin typeface="Times New Roman" pitchFamily="18" charset="0"/>
                <a:cs typeface="Times New Roman" pitchFamily="18" charset="0"/>
              </a:rPr>
              <a:t>A </a:t>
            </a:r>
            <a:r>
              <a:rPr lang="en-US" sz="2000" dirty="0">
                <a:solidFill>
                  <a:srgbClr val="33CC33"/>
                </a:solidFill>
                <a:latin typeface="Times New Roman" pitchFamily="18" charset="0"/>
                <a:cs typeface="Times New Roman" pitchFamily="18" charset="0"/>
              </a:rPr>
              <a:t>dosimeter </a:t>
            </a:r>
            <a:r>
              <a:rPr lang="en-US" sz="2000" dirty="0">
                <a:latin typeface="Times New Roman" pitchFamily="18" charset="0"/>
                <a:cs typeface="Times New Roman" pitchFamily="18" charset="0"/>
              </a:rPr>
              <a:t>is a small radiation detection device worn by </a:t>
            </a:r>
            <a:r>
              <a:rPr lang="en-US" sz="2000" dirty="0" smtClean="0">
                <a:latin typeface="Times New Roman" pitchFamily="18" charset="0"/>
                <a:cs typeface="Times New Roman" pitchFamily="18" charset="0"/>
              </a:rPr>
              <a:t>an individual, used   </a:t>
            </a:r>
          </a:p>
          <a:p>
            <a:pPr algn="justLow"/>
            <a:r>
              <a:rPr lang="en-US" sz="2000" dirty="0" smtClean="0">
                <a:latin typeface="Times New Roman" pitchFamily="18" charset="0"/>
                <a:cs typeface="Times New Roman" pitchFamily="18" charset="0"/>
              </a:rPr>
              <a:t>   to </a:t>
            </a:r>
            <a:r>
              <a:rPr lang="en-US" sz="2000" dirty="0">
                <a:latin typeface="Times New Roman" pitchFamily="18" charset="0"/>
                <a:cs typeface="Times New Roman" pitchFamily="18" charset="0"/>
              </a:rPr>
              <a:t>measure doses from ionizing </a:t>
            </a:r>
            <a:r>
              <a:rPr lang="en-US" sz="2000" dirty="0" smtClean="0">
                <a:latin typeface="Times New Roman" pitchFamily="18" charset="0"/>
                <a:cs typeface="Times New Roman" pitchFamily="18" charset="0"/>
              </a:rPr>
              <a:t>radiation.</a:t>
            </a:r>
          </a:p>
          <a:p>
            <a:pPr algn="justLow"/>
            <a:endParaRPr lang="en-US" sz="2000" dirty="0" smtClean="0">
              <a:latin typeface="Times New Roman" pitchFamily="18" charset="0"/>
              <a:cs typeface="Times New Roman" pitchFamily="18" charset="0"/>
            </a:endParaRPr>
          </a:p>
          <a:p>
            <a:pPr marL="290513" indent="-231775" algn="justLow">
              <a:buFont typeface="Arial" pitchFamily="34" charset="0"/>
              <a:buChar char="•"/>
            </a:pPr>
            <a:r>
              <a:rPr lang="en-US" sz="2000" dirty="0" smtClean="0">
                <a:latin typeface="Times New Roman" pitchFamily="18" charset="0"/>
                <a:cs typeface="Times New Roman" pitchFamily="18" charset="0"/>
              </a:rPr>
              <a:t>Dosimeters are classified into two general categories: </a:t>
            </a:r>
          </a:p>
          <a:p>
            <a:pPr algn="justLow"/>
            <a:endParaRPr lang="en-US" sz="2000" dirty="0" smtClean="0">
              <a:latin typeface="Times New Roman" pitchFamily="18" charset="0"/>
              <a:cs typeface="Times New Roman" pitchFamily="18" charset="0"/>
            </a:endParaRPr>
          </a:p>
          <a:p>
            <a:pPr algn="justLow">
              <a:buFontTx/>
              <a:buChar char="-"/>
            </a:pPr>
            <a:r>
              <a:rPr lang="en-US" sz="2000" dirty="0" smtClean="0">
                <a:solidFill>
                  <a:srgbClr val="00B050"/>
                </a:solidFill>
                <a:latin typeface="Times New Roman" pitchFamily="18" charset="0"/>
                <a:cs typeface="Times New Roman" pitchFamily="18" charset="0"/>
              </a:rPr>
              <a:t>  </a:t>
            </a:r>
            <a:r>
              <a:rPr lang="en-US" sz="2000" b="1" dirty="0" smtClean="0">
                <a:solidFill>
                  <a:srgbClr val="33CC33"/>
                </a:solidFill>
                <a:latin typeface="Times New Roman" pitchFamily="18" charset="0"/>
                <a:cs typeface="Times New Roman" pitchFamily="18" charset="0"/>
              </a:rPr>
              <a:t>A passive dosimeter </a:t>
            </a:r>
            <a:r>
              <a:rPr lang="en-US" sz="2000" dirty="0" smtClean="0">
                <a:latin typeface="Times New Roman" pitchFamily="18" charset="0"/>
                <a:cs typeface="Times New Roman" pitchFamily="18" charset="0"/>
              </a:rPr>
              <a:t>produces a radiation-induced signal, which is stored in</a:t>
            </a:r>
          </a:p>
          <a:p>
            <a:pPr algn="justLow"/>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device. The dosimeter is then processed and the output is analyzed. </a:t>
            </a:r>
          </a:p>
          <a:p>
            <a:pPr algn="justLow"/>
            <a:endParaRPr lang="en-US" sz="2000" dirty="0" smtClean="0">
              <a:latin typeface="Times New Roman" pitchFamily="18" charset="0"/>
              <a:cs typeface="Times New Roman" pitchFamily="18" charset="0"/>
            </a:endParaRPr>
          </a:p>
          <a:p>
            <a:pPr algn="justLow">
              <a:buFontTx/>
              <a:buChar char="-"/>
            </a:pPr>
            <a:r>
              <a:rPr lang="en-US" sz="2000" dirty="0" smtClean="0">
                <a:solidFill>
                  <a:srgbClr val="00B050"/>
                </a:solidFill>
                <a:latin typeface="Times New Roman" pitchFamily="18" charset="0"/>
                <a:cs typeface="Times New Roman" pitchFamily="18" charset="0"/>
              </a:rPr>
              <a:t>  </a:t>
            </a:r>
            <a:r>
              <a:rPr lang="en-US" sz="2000" b="1" dirty="0" smtClean="0">
                <a:solidFill>
                  <a:srgbClr val="33CC33"/>
                </a:solidFill>
                <a:latin typeface="Times New Roman" pitchFamily="18" charset="0"/>
                <a:cs typeface="Times New Roman" pitchFamily="18" charset="0"/>
              </a:rPr>
              <a:t>An active dosimeter </a:t>
            </a:r>
            <a:r>
              <a:rPr lang="en-US" sz="2000" dirty="0" smtClean="0">
                <a:latin typeface="Times New Roman" pitchFamily="18" charset="0"/>
                <a:cs typeface="Times New Roman" pitchFamily="18" charset="0"/>
              </a:rPr>
              <a:t>produces a radiation-induced signal and displays direct </a:t>
            </a:r>
          </a:p>
          <a:p>
            <a:pPr algn="justLow"/>
            <a:r>
              <a:rPr lang="en-US" sz="2000" dirty="0" smtClean="0">
                <a:latin typeface="Times New Roman" pitchFamily="18" charset="0"/>
                <a:cs typeface="Times New Roman" pitchFamily="18" charset="0"/>
              </a:rPr>
              <a:t>    reading of the detected dose or dose rate in real time. </a:t>
            </a:r>
          </a:p>
          <a:p>
            <a:pPr algn="just">
              <a:buFont typeface="Arial" pitchFamily="34" charset="0"/>
              <a:buChar char="•"/>
            </a:pPr>
            <a:endParaRPr lang="en-US" sz="2000" dirty="0">
              <a:latin typeface="Times New Roman" pitchFamily="18" charset="0"/>
              <a:cs typeface="Times New Roman" pitchFamily="18" charset="0"/>
            </a:endParaRPr>
          </a:p>
        </p:txBody>
      </p:sp>
      <p:sp>
        <p:nvSpPr>
          <p:cNvPr id="3" name="Rectangle 2"/>
          <p:cNvSpPr/>
          <p:nvPr/>
        </p:nvSpPr>
        <p:spPr>
          <a:xfrm>
            <a:off x="381000" y="304800"/>
            <a:ext cx="3597267" cy="584775"/>
          </a:xfrm>
          <a:prstGeom prst="rect">
            <a:avLst/>
          </a:prstGeom>
        </p:spPr>
        <p:txBody>
          <a:bodyPr wrap="none">
            <a:spAutoFit/>
          </a:bodyPr>
          <a:lstStyle/>
          <a:p>
            <a:pPr>
              <a:buFont typeface="Wingdings" pitchFamily="2" charset="2"/>
              <a:buChar char="ü"/>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About dosimeters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ChangeArrowheads="1"/>
          </p:cNvSpPr>
          <p:nvPr/>
        </p:nvSpPr>
        <p:spPr bwMode="auto">
          <a:xfrm>
            <a:off x="-228600" y="228600"/>
            <a:ext cx="5872057" cy="52322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Thermoluminescent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Dosimeters </a:t>
            </a:r>
          </a:p>
        </p:txBody>
      </p:sp>
      <p:sp>
        <p:nvSpPr>
          <p:cNvPr id="149505" name="Rectangle 1"/>
          <p:cNvSpPr>
            <a:spLocks noChangeArrowheads="1"/>
          </p:cNvSpPr>
          <p:nvPr/>
        </p:nvSpPr>
        <p:spPr bwMode="auto">
          <a:xfrm>
            <a:off x="304800" y="1981200"/>
            <a:ext cx="8458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There are many types of dosimeters for measuring beta and photon radiation.  </a:t>
            </a:r>
          </a:p>
          <a:p>
            <a:pPr marL="231775" marR="0" lvl="0" indent="-231775" algn="justLow" defTabSz="914400" rtl="0" eaLnBrk="1" fontAlgn="base" latinLnBrk="0" hangingPunct="1">
              <a:lnSpc>
                <a:spcPct val="100000"/>
              </a:lnSpc>
              <a:spcBef>
                <a:spcPct val="0"/>
              </a:spcBef>
              <a:spcAft>
                <a:spcPct val="0"/>
              </a:spcAft>
              <a:buClrTx/>
              <a:buSzTx/>
              <a:tabLst/>
            </a:pPr>
            <a:r>
              <a:rPr lang="en-US" sz="2000" dirty="0" smtClean="0">
                <a:solidFill>
                  <a:srgbClr val="221E1F"/>
                </a:solidFill>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these include film dosimeters, </a:t>
            </a:r>
            <a:r>
              <a:rPr kumimoji="0" lang="en-US" sz="2000" b="1" i="0" u="none" strike="noStrike" cap="none" normalizeH="0" baseline="0" dirty="0" smtClean="0">
                <a:ln>
                  <a:noFill/>
                </a:ln>
                <a:solidFill>
                  <a:srgbClr val="33CC33"/>
                </a:solidFill>
                <a:effectLst/>
                <a:latin typeface="Times New Roman" pitchFamily="18" charset="0"/>
                <a:ea typeface="Times New Roman" pitchFamily="18" charset="0"/>
                <a:cs typeface="Times New Roman" pitchFamily="18" charset="0"/>
              </a:rPr>
              <a:t>thermoluminescent dosimeters (TLDs)</a:t>
            </a:r>
            <a:r>
              <a:rPr kumimoji="0" lang="en-US" sz="2000" b="0" i="0" u="none" strike="noStrike" cap="none" normalizeH="0" baseline="0" dirty="0" smtClean="0">
                <a:ln>
                  <a:noFill/>
                </a:ln>
                <a:solidFill>
                  <a:srgbClr val="33CC33"/>
                </a:solidFill>
                <a:effectLst/>
                <a:latin typeface="Times New Roman" pitchFamily="18" charset="0"/>
                <a:ea typeface="Times New Roman" pitchFamily="18" charset="0"/>
                <a:cs typeface="Times New Roman" pitchFamily="18" charset="0"/>
              </a:rPr>
              <a:t>  </a:t>
            </a:r>
            <a:r>
              <a:rPr kumimoji="0" lang="en-US" sz="2000" b="0" i="0" u="none" strike="noStrike" cap="none" normalizeH="0" dirty="0" smtClean="0">
                <a:ln>
                  <a:noFill/>
                </a:ln>
                <a:solidFill>
                  <a:srgbClr val="33CC33"/>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optically</a:t>
            </a:r>
            <a:r>
              <a:rPr kumimoji="0" lang="en-US" sz="2000" b="0" i="0" u="none" strike="noStrike" cap="none" normalizeH="0" dirty="0" smtClean="0">
                <a:ln>
                  <a:noFill/>
                </a:ln>
                <a:solidFill>
                  <a:srgbClr val="221E1F"/>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stimulated luminescence dosimeters (OSLDs), and direct reading dosimeters  (DRDs). But</a:t>
            </a:r>
            <a:r>
              <a:rPr kumimoji="0" lang="en-US" sz="2000" b="0" i="0" u="none" strike="noStrike" cap="none" normalizeH="0" dirty="0" smtClean="0">
                <a:ln>
                  <a:noFill/>
                </a:ln>
                <a:solidFill>
                  <a:srgbClr val="221E1F"/>
                </a:solidFill>
                <a:effectLst/>
                <a:latin typeface="Times New Roman" pitchFamily="18" charset="0"/>
                <a:ea typeface="Times New Roman" pitchFamily="18" charset="0"/>
                <a:cs typeface="Times New Roman" pitchFamily="18" charset="0"/>
              </a:rPr>
              <a:t>  know we will </a:t>
            </a:r>
            <a:r>
              <a:rPr kumimoji="0" lang="en-US" sz="20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discusses TLDs.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lvl="0" algn="justLow" eaLnBrk="0" hangingPunct="0">
              <a:buFont typeface="Arial" pitchFamily="34" charset="0"/>
              <a:buChar char="•"/>
            </a:pPr>
            <a:r>
              <a:rPr lang="en-US" sz="1800" dirty="0" smtClean="0"/>
              <a:t>  </a:t>
            </a:r>
            <a:r>
              <a:rPr lang="en-US" sz="2000" dirty="0" smtClean="0">
                <a:solidFill>
                  <a:srgbClr val="221E1F"/>
                </a:solidFill>
                <a:latin typeface="Times New Roman" pitchFamily="18" charset="0"/>
                <a:ea typeface="Times New Roman" pitchFamily="18" charset="0"/>
                <a:cs typeface="Times New Roman" pitchFamily="18" charset="0"/>
              </a:rPr>
              <a:t>TLDs are mainly used for personal monitoring of workers who are exposed to  </a:t>
            </a:r>
          </a:p>
          <a:p>
            <a:pPr lvl="0" algn="justLow" eaLnBrk="0" hangingPunct="0"/>
            <a:r>
              <a:rPr lang="en-US" sz="2000" dirty="0" smtClean="0">
                <a:solidFill>
                  <a:srgbClr val="221E1F"/>
                </a:solidFill>
                <a:latin typeface="Times New Roman" pitchFamily="18" charset="0"/>
                <a:ea typeface="Times New Roman" pitchFamily="18" charset="0"/>
                <a:cs typeface="Times New Roman" pitchFamily="18" charset="0"/>
              </a:rPr>
              <a:t>    radiation that is higher than 3/10 of the dose equivalent limits. The individual </a:t>
            </a:r>
          </a:p>
          <a:p>
            <a:pPr lvl="0" algn="justLow" eaLnBrk="0" hangingPunct="0"/>
            <a:r>
              <a:rPr lang="en-US" sz="2000" dirty="0" smtClean="0">
                <a:solidFill>
                  <a:srgbClr val="221E1F"/>
                </a:solidFill>
                <a:latin typeface="Times New Roman" pitchFamily="18" charset="0"/>
                <a:ea typeface="Times New Roman" pitchFamily="18" charset="0"/>
                <a:cs typeface="Times New Roman" pitchFamily="18" charset="0"/>
              </a:rPr>
              <a:t>    monitoring of those workers is essential in order to make sure that the limit of  </a:t>
            </a:r>
          </a:p>
          <a:p>
            <a:pPr lvl="0" algn="justLow" eaLnBrk="0" hangingPunct="0"/>
            <a:r>
              <a:rPr lang="en-US" sz="2000" dirty="0" smtClean="0">
                <a:solidFill>
                  <a:srgbClr val="221E1F"/>
                </a:solidFill>
                <a:latin typeface="Times New Roman" pitchFamily="18" charset="0"/>
                <a:ea typeface="Times New Roman" pitchFamily="18" charset="0"/>
                <a:cs typeface="Times New Roman" pitchFamily="18" charset="0"/>
              </a:rPr>
              <a:t>    the equivalent dose doesn’t exceed the maximum permissible dose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914400" y="1371600"/>
            <a:ext cx="6858000" cy="4191000"/>
          </a:xfrm>
          <a:prstGeom prst="rect">
            <a:avLst/>
          </a:prstGeom>
          <a:noFill/>
          <a:ln w="9525">
            <a:noFill/>
            <a:miter lim="800000"/>
            <a:headEnd/>
            <a:tailEnd/>
          </a:ln>
        </p:spPr>
      </p:pic>
      <p:sp>
        <p:nvSpPr>
          <p:cNvPr id="3" name="Rectangle 2"/>
          <p:cNvSpPr/>
          <p:nvPr/>
        </p:nvSpPr>
        <p:spPr>
          <a:xfrm>
            <a:off x="0" y="5943600"/>
            <a:ext cx="9144000" cy="400110"/>
          </a:xfrm>
          <a:prstGeom prst="rect">
            <a:avLst/>
          </a:prstGeom>
        </p:spPr>
        <p:txBody>
          <a:bodyPr wrap="square">
            <a:spAutoFit/>
          </a:bodyPr>
          <a:lstStyle/>
          <a:p>
            <a:r>
              <a:rPr lang="en-US" sz="2000" b="1" dirty="0" smtClean="0">
                <a:solidFill>
                  <a:srgbClr val="33CC33"/>
                </a:solidFill>
                <a:latin typeface="Times New Roman"/>
                <a:ea typeface="Calibri"/>
              </a:rPr>
              <a:t>Figure 5 </a:t>
            </a:r>
            <a:r>
              <a:rPr lang="en-US" sz="2000" dirty="0" smtClean="0">
                <a:solidFill>
                  <a:srgbClr val="000000"/>
                </a:solidFill>
                <a:latin typeface="Times New Roman"/>
                <a:ea typeface="Calibri"/>
              </a:rPr>
              <a:t>: External </a:t>
            </a:r>
            <a:r>
              <a:rPr lang="en-US" sz="2000" dirty="0" smtClean="0">
                <a:solidFill>
                  <a:srgbClr val="000000"/>
                </a:solidFill>
                <a:latin typeface="Times New Roman" pitchFamily="18" charset="0"/>
                <a:ea typeface="Times New Roman" pitchFamily="18" charset="0"/>
                <a:cs typeface="Times New Roman" pitchFamily="18" charset="0"/>
              </a:rPr>
              <a:t>exposure</a:t>
            </a:r>
            <a:r>
              <a:rPr lang="en-US" sz="2000" dirty="0" smtClean="0">
                <a:solidFill>
                  <a:srgbClr val="000000"/>
                </a:solidFill>
                <a:latin typeface="Times New Roman"/>
                <a:ea typeface="Calibri"/>
              </a:rPr>
              <a:t> – Estimation of  dose at depths equal to 0.07 and 10 mm </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
          <p:cNvSpPr>
            <a:spLocks noChangeArrowheads="1"/>
          </p:cNvSpPr>
          <p:nvPr/>
        </p:nvSpPr>
        <p:spPr bwMode="auto">
          <a:xfrm>
            <a:off x="304800" y="0"/>
            <a:ext cx="6477000" cy="95410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Thermoluminescence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Dosimetry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 general model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6433" name="Rectangle 1"/>
          <p:cNvSpPr>
            <a:spLocks noChangeArrowheads="1"/>
          </p:cNvSpPr>
          <p:nvPr/>
        </p:nvSpPr>
        <p:spPr bwMode="auto">
          <a:xfrm>
            <a:off x="381000" y="2362200"/>
            <a:ext cx="8458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33CC33"/>
                </a:solidFill>
                <a:effectLst/>
                <a:latin typeface="Times New Roman" pitchFamily="18" charset="0"/>
                <a:ea typeface="Times New Roman" pitchFamily="18" charset="0"/>
                <a:cs typeface="Times New Roman" pitchFamily="18" charset="0"/>
              </a:rPr>
              <a:t>Luminescence</a:t>
            </a:r>
            <a:r>
              <a:rPr kumimoji="0" lang="en-US" sz="2000" b="0" i="0" u="none" strike="noStrike" cap="none" normalizeH="0" baseline="0" dirty="0" smtClean="0">
                <a:ln>
                  <a:noFill/>
                </a:ln>
                <a:solidFill>
                  <a:srgbClr val="33CC33"/>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is a process in which, a material that is irradiated  , absorbs  </a:t>
            </a:r>
          </a:p>
          <a:p>
            <a:pPr marL="0" marR="0" lvl="0" indent="0" algn="justLow" defTabSz="914400" rtl="0" eaLnBrk="1" fontAlgn="base" latinLnBrk="0" hangingPunct="1">
              <a:lnSpc>
                <a:spcPct val="100000"/>
              </a:lnSpc>
              <a:spcBef>
                <a:spcPct val="0"/>
              </a:spcBef>
              <a:spcAft>
                <a:spcPct val="0"/>
              </a:spcAft>
              <a:buClrTx/>
              <a:buSzTx/>
              <a:tabLst/>
            </a:pPr>
            <a:r>
              <a:rPr lang="en-US" sz="2000" dirty="0" smtClean="0">
                <a:solidFill>
                  <a:srgbClr val="000000"/>
                </a:solidFill>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energy which is then emitted as a photon in the visible region of the</a:t>
            </a:r>
            <a:r>
              <a:rPr kumimoji="0" lang="en-US"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electro- </a:t>
            </a:r>
          </a:p>
          <a:p>
            <a:pPr marL="0" marR="0" lvl="0" indent="0" algn="justLow" defTabSz="914400" rtl="0" eaLnBrk="1" fontAlgn="base" latinLnBrk="0" hangingPunct="1">
              <a:lnSpc>
                <a:spcPct val="100000"/>
              </a:lnSpc>
              <a:spcBef>
                <a:spcPct val="0"/>
              </a:spcBef>
              <a:spcAft>
                <a:spcPct val="0"/>
              </a:spcAft>
              <a:buClrTx/>
              <a:buSzTx/>
              <a:tabLst/>
            </a:pPr>
            <a:r>
              <a:rPr lang="en-US" sz="2000" dirty="0" smtClean="0">
                <a:solidFill>
                  <a:srgbClr val="000000"/>
                </a:solidFill>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magnetic spectrum. </a:t>
            </a:r>
          </a:p>
          <a:p>
            <a:pPr marL="0" marR="0" lvl="0" indent="0" algn="justLow"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33CC33"/>
                </a:solidFill>
                <a:effectLst/>
                <a:latin typeface="Times New Roman" pitchFamily="18" charset="0"/>
                <a:ea typeface="Times New Roman" pitchFamily="18" charset="0"/>
                <a:cs typeface="Times New Roman" pitchFamily="18" charset="0"/>
              </a:rPr>
              <a:t>Thermoluminescence</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is a form of luminescence in which heat is given to the </a:t>
            </a:r>
          </a:p>
          <a:p>
            <a:pPr marL="0" marR="0" lvl="0" indent="0" algn="justLow" defTabSz="914400" rtl="0" eaLnBrk="1" fontAlgn="base" latinLnBrk="0" hangingPunct="1">
              <a:lnSpc>
                <a:spcPct val="100000"/>
              </a:lnSpc>
              <a:spcBef>
                <a:spcPct val="0"/>
              </a:spcBef>
              <a:spcAft>
                <a:spcPct val="0"/>
              </a:spcAft>
              <a:buClrTx/>
              <a:buSzTx/>
              <a:tabLst/>
            </a:pPr>
            <a:r>
              <a:rPr kumimoji="0" lang="en-US"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material which results in light emission</a:t>
            </a:r>
            <a:r>
              <a:rPr kumimoji="0" lang="en-US"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 </a:t>
            </a:r>
          </a:p>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endParaRPr lang="en-US" sz="2000" dirty="0" smtClean="0">
              <a:solidFill>
                <a:srgbClr val="000000"/>
              </a:solidFill>
              <a:latin typeface="Times New Roman" pitchFamily="18" charset="0"/>
              <a:ea typeface="Times New Roman" pitchFamily="18" charset="0"/>
              <a:cs typeface="Times New Roman" pitchFamily="18" charset="0"/>
            </a:endParaRPr>
          </a:p>
          <a:p>
            <a:pPr lvl="0" algn="justLow">
              <a:buFont typeface="Arial" pitchFamily="34" charset="0"/>
              <a:buChar char="•"/>
            </a:pPr>
            <a:r>
              <a:rPr lang="en-US" sz="2000" dirty="0" smtClean="0">
                <a:solidFill>
                  <a:srgbClr val="000000"/>
                </a:solidFill>
                <a:latin typeface="Times New Roman" pitchFamily="18" charset="0"/>
                <a:ea typeface="Times New Roman" pitchFamily="18" charset="0"/>
                <a:cs typeface="Times New Roman" pitchFamily="18" charset="0"/>
              </a:rPr>
              <a:t>  The mechanism of TL dosimetry discuss in figure in after slide :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533400" y="1600200"/>
            <a:ext cx="7620000" cy="4191000"/>
          </a:xfrm>
          <a:prstGeom prst="rect">
            <a:avLst/>
          </a:prstGeom>
          <a:noFill/>
          <a:ln w="9525">
            <a:noFill/>
            <a:miter lim="800000"/>
            <a:headEnd/>
            <a:tailEnd/>
          </a:ln>
        </p:spPr>
      </p:pic>
      <p:sp>
        <p:nvSpPr>
          <p:cNvPr id="4" name="Rectangle 2"/>
          <p:cNvSpPr>
            <a:spLocks noChangeArrowheads="1"/>
          </p:cNvSpPr>
          <p:nvPr/>
        </p:nvSpPr>
        <p:spPr bwMode="auto">
          <a:xfrm>
            <a:off x="457200" y="304800"/>
            <a:ext cx="5504392" cy="52322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The mechanism of TL dosimetry: </a:t>
            </a:r>
          </a:p>
        </p:txBody>
      </p:sp>
      <p:sp>
        <p:nvSpPr>
          <p:cNvPr id="5" name="Rectangle 4"/>
          <p:cNvSpPr/>
          <p:nvPr/>
        </p:nvSpPr>
        <p:spPr>
          <a:xfrm>
            <a:off x="685800" y="6096000"/>
            <a:ext cx="7467600" cy="400110"/>
          </a:xfrm>
          <a:prstGeom prst="rect">
            <a:avLst/>
          </a:prstGeom>
        </p:spPr>
        <p:txBody>
          <a:bodyPr wrap="square">
            <a:spAutoFit/>
          </a:bodyPr>
          <a:lstStyle/>
          <a:p>
            <a:r>
              <a:rPr lang="en-US" sz="2000" b="1" dirty="0" smtClean="0">
                <a:solidFill>
                  <a:srgbClr val="33CC33"/>
                </a:solidFill>
                <a:latin typeface="Times New Roman"/>
                <a:ea typeface="Calibri"/>
              </a:rPr>
              <a:t>Figure 6 :</a:t>
            </a:r>
            <a:r>
              <a:rPr lang="en-US" sz="2000" dirty="0" smtClean="0">
                <a:solidFill>
                  <a:srgbClr val="000000"/>
                </a:solidFill>
                <a:latin typeface="Times New Roman"/>
                <a:ea typeface="Calibri"/>
              </a:rPr>
              <a:t>The mechanism of TL dosimetry </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457200" y="1524000"/>
            <a:ext cx="8305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probability of a charge carrier to escape per unit time (p) is given by the  </a:t>
            </a:r>
          </a:p>
          <a:p>
            <a:pPr marL="0" marR="0" lvl="0" indent="0" algn="just" defTabSz="914400" rtl="0" eaLnBrk="1" fontAlgn="base" latinLnBrk="0" hangingPunct="1">
              <a:lnSpc>
                <a:spcPct val="100000"/>
              </a:lnSpc>
              <a:spcBef>
                <a:spcPct val="0"/>
              </a:spcBef>
              <a:spcAft>
                <a:spcPct val="0"/>
              </a:spcAft>
              <a:buClrTx/>
              <a:buSzTx/>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Randall-Wilkins theory using the equation: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8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05826" name="Object 2"/>
          <p:cNvGraphicFramePr>
            <a:graphicFrameLocks noChangeAspect="1"/>
          </p:cNvGraphicFramePr>
          <p:nvPr/>
        </p:nvGraphicFramePr>
        <p:xfrm>
          <a:off x="2971800" y="2438400"/>
          <a:ext cx="2611244" cy="930965"/>
        </p:xfrm>
        <a:graphic>
          <a:graphicData uri="http://schemas.openxmlformats.org/presentationml/2006/ole">
            <mc:AlternateContent xmlns:mc="http://schemas.openxmlformats.org/markup-compatibility/2006">
              <mc:Choice xmlns:v="urn:schemas-microsoft-com:vml" Requires="v">
                <p:oleObj spid="_x0000_s205832" name="Equation" r:id="rId3" imgW="1091726" imgH="393529" progId="Equation.3">
                  <p:embed/>
                </p:oleObj>
              </mc:Choice>
              <mc:Fallback>
                <p:oleObj name="Equation" r:id="rId3" imgW="1091726" imgH="393529"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438400"/>
                        <a:ext cx="2611244" cy="9309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45" name="Rectangle 21"/>
          <p:cNvSpPr>
            <a:spLocks noChangeArrowheads="1"/>
          </p:cNvSpPr>
          <p:nvPr/>
        </p:nvSpPr>
        <p:spPr bwMode="auto">
          <a:xfrm>
            <a:off x="1219200" y="3429000"/>
            <a:ext cx="1066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Where: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64"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867"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866" name="Picture 4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52600" y="3810000"/>
            <a:ext cx="174172" cy="609601"/>
          </a:xfrm>
          <a:prstGeom prst="rect">
            <a:avLst/>
          </a:prstGeom>
          <a:noFill/>
        </p:spPr>
      </p:pic>
      <p:sp>
        <p:nvSpPr>
          <p:cNvPr id="205868" name="Rectangle 44"/>
          <p:cNvSpPr>
            <a:spLocks noChangeArrowheads="1"/>
          </p:cNvSpPr>
          <p:nvPr/>
        </p:nvSpPr>
        <p:spPr bwMode="auto">
          <a:xfrm>
            <a:off x="1524000" y="3886200"/>
            <a:ext cx="563186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mean half-life of a charge carrier in a trap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87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869" name="Picture 4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52600" y="4191000"/>
            <a:ext cx="228600" cy="640080"/>
          </a:xfrm>
          <a:prstGeom prst="rect">
            <a:avLst/>
          </a:prstGeom>
          <a:noFill/>
        </p:spPr>
      </p:pic>
      <p:sp>
        <p:nvSpPr>
          <p:cNvPr id="205871" name="Rectangle 47"/>
          <p:cNvSpPr>
            <a:spLocks noChangeArrowheads="1"/>
          </p:cNvSpPr>
          <p:nvPr/>
        </p:nvSpPr>
        <p:spPr bwMode="auto">
          <a:xfrm>
            <a:off x="1524000" y="4267200"/>
            <a:ext cx="3429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sz="2000" dirty="0" smtClean="0">
                <a:solidFill>
                  <a:srgbClr val="000000"/>
                </a:solidFill>
                <a:latin typeface="Times New Roman" pitchFamily="18" charset="0"/>
                <a:ea typeface="Times New Roman" pitchFamily="18" charset="0"/>
                <a:cs typeface="Times New Roman" pitchFamily="18" charset="0"/>
              </a:rPr>
              <a:t>= the frequency factor </a:t>
            </a:r>
            <a:r>
              <a:rPr kumimoji="0" lang="en-US" sz="12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TextBox 57"/>
          <p:cNvSpPr txBox="1"/>
          <p:nvPr/>
        </p:nvSpPr>
        <p:spPr>
          <a:xfrm>
            <a:off x="1676400" y="4724400"/>
            <a:ext cx="381000" cy="400110"/>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E</a:t>
            </a:r>
            <a:endParaRPr lang="en-US" dirty="0">
              <a:solidFill>
                <a:srgbClr val="000000"/>
              </a:solidFill>
              <a:latin typeface="Times New Roman" pitchFamily="18" charset="0"/>
              <a:cs typeface="Times New Roman" pitchFamily="18" charset="0"/>
            </a:endParaRPr>
          </a:p>
        </p:txBody>
      </p:sp>
      <p:sp>
        <p:nvSpPr>
          <p:cNvPr id="59" name="TextBox 58"/>
          <p:cNvSpPr txBox="1"/>
          <p:nvPr/>
        </p:nvSpPr>
        <p:spPr>
          <a:xfrm>
            <a:off x="1676400" y="5105400"/>
            <a:ext cx="304800" cy="400110"/>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k</a:t>
            </a:r>
            <a:endParaRPr lang="en-US" dirty="0">
              <a:solidFill>
                <a:srgbClr val="000000"/>
              </a:solidFill>
              <a:latin typeface="Times New Roman" pitchFamily="18" charset="0"/>
              <a:cs typeface="Times New Roman" pitchFamily="18" charset="0"/>
            </a:endParaRPr>
          </a:p>
        </p:txBody>
      </p:sp>
      <p:sp>
        <p:nvSpPr>
          <p:cNvPr id="60" name="TextBox 59"/>
          <p:cNvSpPr txBox="1"/>
          <p:nvPr/>
        </p:nvSpPr>
        <p:spPr>
          <a:xfrm>
            <a:off x="1676400" y="5562600"/>
            <a:ext cx="381000" cy="400110"/>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T</a:t>
            </a:r>
            <a:endParaRPr lang="en-US" dirty="0">
              <a:solidFill>
                <a:srgbClr val="000000"/>
              </a:solidFill>
              <a:latin typeface="Times New Roman" pitchFamily="18" charset="0"/>
              <a:cs typeface="Times New Roman" pitchFamily="18" charset="0"/>
            </a:endParaRPr>
          </a:p>
        </p:txBody>
      </p:sp>
      <p:sp>
        <p:nvSpPr>
          <p:cNvPr id="61" name="Rectangle 60"/>
          <p:cNvSpPr/>
          <p:nvPr/>
        </p:nvSpPr>
        <p:spPr>
          <a:xfrm>
            <a:off x="1981200" y="4724400"/>
            <a:ext cx="2642262" cy="400110"/>
          </a:xfrm>
          <a:prstGeom prst="rect">
            <a:avLst/>
          </a:prstGeom>
        </p:spPr>
        <p:txBody>
          <a:bodyPr wrap="none">
            <a:spAutoFit/>
          </a:bodyPr>
          <a:lstStyle/>
          <a:p>
            <a:r>
              <a:rPr lang="en-US" sz="2000" dirty="0" smtClean="0">
                <a:solidFill>
                  <a:srgbClr val="000000"/>
                </a:solidFill>
                <a:latin typeface="Times New Roman" pitchFamily="18" charset="0"/>
                <a:cs typeface="Times New Roman" pitchFamily="18" charset="0"/>
              </a:rPr>
              <a:t>= the energy of the trap </a:t>
            </a:r>
            <a:endParaRPr lang="en-US" sz="2000" dirty="0">
              <a:solidFill>
                <a:srgbClr val="000000"/>
              </a:solidFill>
              <a:latin typeface="Times New Roman" pitchFamily="18" charset="0"/>
              <a:cs typeface="Times New Roman" pitchFamily="18" charset="0"/>
            </a:endParaRPr>
          </a:p>
        </p:txBody>
      </p:sp>
      <p:sp>
        <p:nvSpPr>
          <p:cNvPr id="62" name="Rectangle 61"/>
          <p:cNvSpPr/>
          <p:nvPr/>
        </p:nvSpPr>
        <p:spPr>
          <a:xfrm>
            <a:off x="1600200" y="5105400"/>
            <a:ext cx="5562600" cy="400110"/>
          </a:xfrm>
          <a:prstGeom prst="rect">
            <a:avLst/>
          </a:prstGeom>
        </p:spPr>
        <p:txBody>
          <a:bodyPr wrap="square">
            <a:spAutoFit/>
          </a:bodyPr>
          <a:lstStyle/>
          <a:p>
            <a:r>
              <a:rPr lang="en-US" sz="2000" dirty="0" smtClean="0">
                <a:solidFill>
                  <a:srgbClr val="000000"/>
                </a:solidFill>
                <a:latin typeface="Times New Roman" pitchFamily="18" charset="0"/>
                <a:cs typeface="Times New Roman" pitchFamily="18" charset="0"/>
              </a:rPr>
              <a:t>= the Boltzmann’s constant =8.62*10^5 </a:t>
            </a:r>
            <a:r>
              <a:rPr lang="ar-SA" sz="20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eV \</a:t>
            </a:r>
          </a:p>
        </p:txBody>
      </p:sp>
      <p:sp>
        <p:nvSpPr>
          <p:cNvPr id="63" name="Rectangle 62"/>
          <p:cNvSpPr/>
          <p:nvPr/>
        </p:nvSpPr>
        <p:spPr>
          <a:xfrm>
            <a:off x="1981200" y="5562600"/>
            <a:ext cx="2055306" cy="400110"/>
          </a:xfrm>
          <a:prstGeom prst="rect">
            <a:avLst/>
          </a:prstGeom>
        </p:spPr>
        <p:txBody>
          <a:bodyPr wrap="none">
            <a:spAutoFit/>
          </a:bodyPr>
          <a:lstStyle/>
          <a:p>
            <a:r>
              <a:rPr lang="en-US" sz="2000" dirty="0" smtClean="0">
                <a:solidFill>
                  <a:srgbClr val="000000"/>
                </a:solidFill>
                <a:latin typeface="Times New Roman" pitchFamily="18" charset="0"/>
                <a:cs typeface="Times New Roman" pitchFamily="18" charset="0"/>
              </a:rPr>
              <a:t>= the Temperature</a:t>
            </a:r>
            <a:endParaRPr lang="en-US" sz="2000" dirty="0">
              <a:solidFill>
                <a:srgbClr val="000000"/>
              </a:solidFill>
              <a:latin typeface="Times New Roman" pitchFamily="18" charset="0"/>
              <a:cs typeface="Times New Roman" pitchFamily="18" charset="0"/>
            </a:endParaRPr>
          </a:p>
        </p:txBody>
      </p:sp>
      <p:sp>
        <p:nvSpPr>
          <p:cNvPr id="20588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88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881" name="Picture 5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38600" y="5638800"/>
            <a:ext cx="304800" cy="449179"/>
          </a:xfrm>
          <a:prstGeom prst="rect">
            <a:avLst/>
          </a:prstGeom>
          <a:noFill/>
        </p:spPr>
      </p:pic>
      <p:sp>
        <p:nvSpPr>
          <p:cNvPr id="205884" name="Rectangle 6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883" name="Picture 5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781800" y="5181600"/>
            <a:ext cx="304800" cy="449179"/>
          </a:xfrm>
          <a:prstGeom prst="rect">
            <a:avLst/>
          </a:prstGeom>
          <a:noFill/>
        </p:spPr>
      </p:pic>
      <p:sp>
        <p:nvSpPr>
          <p:cNvPr id="70" name="TextBox 69"/>
          <p:cNvSpPr txBox="1"/>
          <p:nvPr/>
        </p:nvSpPr>
        <p:spPr>
          <a:xfrm>
            <a:off x="6934200" y="5029200"/>
            <a:ext cx="457200" cy="461665"/>
          </a:xfrm>
          <a:prstGeom prst="rect">
            <a:avLst/>
          </a:prstGeom>
          <a:noFill/>
        </p:spPr>
        <p:txBody>
          <a:bodyPr wrap="square" rtlCol="0">
            <a:spAutoFit/>
          </a:bodyPr>
          <a:lstStyle/>
          <a:p>
            <a:r>
              <a:rPr lang="ar-SA"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ChangeArrowheads="1"/>
          </p:cNvSpPr>
          <p:nvPr/>
        </p:nvSpPr>
        <p:spPr bwMode="auto">
          <a:xfrm>
            <a:off x="457200" y="1905000"/>
            <a:ext cx="84582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r-SA"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lvl="0" algn="just">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By increasing the temperature , the escape  rate  is  increased  and  the mean   </a:t>
            </a:r>
          </a:p>
          <a:p>
            <a:pPr lvl="0"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half- life of</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reduced</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p>
          <a:p>
            <a:pPr lvl="0" algn="just"/>
            <a:endParaRPr kumimoji="0" lang="ar-S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290513" marR="0" lvl="0" indent="-290513"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rate, as it is increased, reaches a maximum at a specific temperature  and  then is rapidly  reduced .  But as the  intensity of the emitted light is </a:t>
            </a: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proportional to this rate, it could be realized, that there would be a creation of a peak  in the graph of intensity versus  temperature, called glow peak,   and the graph called glow curve.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6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685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7400" y="2438400"/>
            <a:ext cx="609600" cy="4876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533400" y="1447800"/>
            <a:ext cx="7543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cs typeface="Times New Roman" pitchFamily="18" charset="0"/>
              </a:rPr>
              <a:t>	As a result of increased human exposure to radiation and radioactive sources there has been needed to monitor human exposure to radiation. Personnel radiation dosimetry is the science currently being used to monitor radiation exposure. A thermoluminescent dosimeter (TLD) is the device that is used to measure personal radiation dose. A TLD measures ionizing radiation exposure by measuring the amount of visible light emitted from a crystal in the detector when the crystal is heated. The amount of light emitted is dependent upon the radiation exposure. After exposure, the TLD stores the measured dose for a long period of time. There are many different types of dosimeters that are used these include bubble dosimeters, film badges, track etch detectors and pocket dosimeters. Each of these is designed for different uses, but they all perform the same basic function .also the TLD have many application and uses in day life.</a:t>
            </a:r>
          </a:p>
        </p:txBody>
      </p:sp>
      <p:sp>
        <p:nvSpPr>
          <p:cNvPr id="174082" name="Rectangle 2"/>
          <p:cNvSpPr>
            <a:spLocks noChangeArrowheads="1"/>
          </p:cNvSpPr>
          <p:nvPr/>
        </p:nvSpPr>
        <p:spPr bwMode="auto">
          <a:xfrm>
            <a:off x="304800" y="22860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Abstract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2533001" cy="523220"/>
          </a:xfrm>
          <a:prstGeom prst="rect">
            <a:avLst/>
          </a:prstGeom>
        </p:spPr>
        <p:txBody>
          <a:bodyPr wrap="none">
            <a:spAutoFit/>
          </a:bodyPr>
          <a:lstStyle/>
          <a:p>
            <a:pPr>
              <a:buFont typeface="Wingdings" pitchFamily="2" charset="2"/>
              <a:buChar char="ü"/>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TLD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Reader </a:t>
            </a:r>
          </a:p>
        </p:txBody>
      </p:sp>
      <p:pic>
        <p:nvPicPr>
          <p:cNvPr id="3" name="Picture 2"/>
          <p:cNvPicPr/>
          <p:nvPr/>
        </p:nvPicPr>
        <p:blipFill>
          <a:blip r:embed="rId2"/>
          <a:srcRect/>
          <a:stretch>
            <a:fillRect/>
          </a:stretch>
        </p:blipFill>
        <p:spPr bwMode="auto">
          <a:xfrm>
            <a:off x="1676400" y="1752600"/>
            <a:ext cx="4814887" cy="4319588"/>
          </a:xfrm>
          <a:prstGeom prst="rect">
            <a:avLst/>
          </a:prstGeom>
          <a:noFill/>
          <a:ln w="9525">
            <a:noFill/>
            <a:miter lim="800000"/>
            <a:headEnd/>
            <a:tailEnd/>
          </a:ln>
        </p:spPr>
      </p:pic>
      <p:sp>
        <p:nvSpPr>
          <p:cNvPr id="5" name="Rectangle 4"/>
          <p:cNvSpPr/>
          <p:nvPr/>
        </p:nvSpPr>
        <p:spPr>
          <a:xfrm>
            <a:off x="685800" y="1371600"/>
            <a:ext cx="7772400" cy="400110"/>
          </a:xfrm>
          <a:prstGeom prst="rect">
            <a:avLst/>
          </a:prstGeom>
        </p:spPr>
        <p:txBody>
          <a:bodyPr wrap="square">
            <a:spAutoFit/>
          </a:bodyPr>
          <a:lstStyle/>
          <a:p>
            <a:pPr algn="l">
              <a:buFont typeface="Arial" pitchFamily="34" charset="0"/>
              <a:buChar char="•"/>
            </a:pPr>
            <a:r>
              <a:rPr lang="en-US" sz="2000" dirty="0" smtClean="0">
                <a:latin typeface="Times New Roman" pitchFamily="18" charset="0"/>
                <a:cs typeface="Times New Roman" pitchFamily="18" charset="0"/>
              </a:rPr>
              <a:t>   A schematic diagram of a TLD reader is shown in figure below :  </a:t>
            </a:r>
            <a:endParaRPr lang="en-US" sz="2000" dirty="0">
              <a:latin typeface="Times New Roman" pitchFamily="18" charset="0"/>
              <a:cs typeface="Times New Roman" pitchFamily="18" charset="0"/>
            </a:endParaRPr>
          </a:p>
        </p:txBody>
      </p:sp>
      <p:sp>
        <p:nvSpPr>
          <p:cNvPr id="6" name="Rectangle 5"/>
          <p:cNvSpPr/>
          <p:nvPr/>
        </p:nvSpPr>
        <p:spPr>
          <a:xfrm>
            <a:off x="1447800" y="6248400"/>
            <a:ext cx="5334000" cy="400110"/>
          </a:xfrm>
          <a:prstGeom prst="rect">
            <a:avLst/>
          </a:prstGeom>
        </p:spPr>
        <p:txBody>
          <a:bodyPr wrap="square">
            <a:spAutoFit/>
          </a:bodyPr>
          <a:lstStyle/>
          <a:p>
            <a:r>
              <a:rPr lang="en-US" sz="2000" b="1" dirty="0" smtClean="0">
                <a:solidFill>
                  <a:srgbClr val="33CC33"/>
                </a:solidFill>
                <a:latin typeface="Times New Roman"/>
                <a:ea typeface="Calibri"/>
              </a:rPr>
              <a:t>Figure 7 : </a:t>
            </a:r>
            <a:r>
              <a:rPr lang="en-US" sz="2000" dirty="0" smtClean="0">
                <a:latin typeface="Times New Roman" pitchFamily="18" charset="0"/>
                <a:cs typeface="Times New Roman" pitchFamily="18" charset="0"/>
              </a:rPr>
              <a:t>A schematic diagram of a TLD reader</a:t>
            </a:r>
            <a:r>
              <a:rPr lang="en-US" sz="2000" dirty="0" smtClean="0">
                <a:solidFill>
                  <a:srgbClr val="000000"/>
                </a:solidFill>
                <a:latin typeface="Times New Roman"/>
                <a:ea typeface="Calibri"/>
              </a:rPr>
              <a:t> </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763000" cy="3785652"/>
          </a:xfrm>
          <a:prstGeom prst="rect">
            <a:avLst/>
          </a:prstGeom>
        </p:spPr>
        <p:txBody>
          <a:bodyPr wrap="square">
            <a:spAutoFit/>
          </a:bodyPr>
          <a:lstStyle/>
          <a:p>
            <a:pPr algn="justLow">
              <a:buFont typeface="Arial" pitchFamily="34" charset="0"/>
              <a:buChar char="•"/>
            </a:pPr>
            <a:r>
              <a:rPr lang="en-US" sz="2000" dirty="0" smtClean="0">
                <a:latin typeface="Times New Roman" pitchFamily="18" charset="0"/>
                <a:cs typeface="Times New Roman" pitchFamily="18" charset="0"/>
              </a:rPr>
              <a:t>  The dosimeter is placed on a tray (support made of metal) inside the chamber.</a:t>
            </a:r>
          </a:p>
          <a:p>
            <a:pPr algn="justLow"/>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There it is heated by a heating coil, which is in good contact with the dosimeter    </a:t>
            </a:r>
          </a:p>
          <a:p>
            <a:pPr algn="justLow"/>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and the tray. </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A thermocouple is also used to measure the temperature of the heating cycle in    </a:t>
            </a:r>
          </a:p>
          <a:p>
            <a:pPr algn="justLow"/>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the chamber.</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Nitrogen gas is used to reduce the signal produced from impurities in the air . </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Due to the thermoluminescence effect, light is emitted and as it passes through </a:t>
            </a:r>
          </a:p>
          <a:p>
            <a:pPr algn="justLow"/>
            <a:r>
              <a:rPr lang="en-US" sz="2000" dirty="0" smtClean="0">
                <a:latin typeface="Times New Roman" pitchFamily="18" charset="0"/>
                <a:cs typeface="Times New Roman" pitchFamily="18" charset="0"/>
              </a:rPr>
              <a:t>   optical filters, it enters the PMT through the light guide and then it is measured.</a:t>
            </a:r>
          </a:p>
        </p:txBody>
      </p:sp>
    </p:spTree>
    <p:extLst>
      <p:ext uri="{BB962C8B-B14F-4D97-AF65-F5344CB8AC3E}">
        <p14:creationId xmlns:p14="http://schemas.microsoft.com/office/powerpoint/2010/main" val="935864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676400"/>
            <a:ext cx="8686800" cy="3477875"/>
          </a:xfrm>
          <a:prstGeom prst="rect">
            <a:avLst/>
          </a:prstGeom>
        </p:spPr>
        <p:txBody>
          <a:bodyPr wrap="square">
            <a:spAutoFit/>
          </a:bodyPr>
          <a:lstStyle/>
          <a:p>
            <a:pPr marL="231775" indent="-231775" algn="just">
              <a:buFont typeface="Arial" pitchFamily="34" charset="0"/>
              <a:buChar char="•"/>
            </a:pPr>
            <a:r>
              <a:rPr lang="en-US" sz="2000" dirty="0" smtClean="0">
                <a:latin typeface="Times New Roman" pitchFamily="18" charset="0"/>
                <a:cs typeface="Times New Roman" pitchFamily="18" charset="0"/>
              </a:rPr>
              <a:t> As the output of the PMT is proportional to the number of photons which are generated, it becomes also proportional to the absorbed dose when the output is integrated. Instead of integration, pulse counting can take place. That means that the output is converted into pulses which are counted. </a:t>
            </a:r>
          </a:p>
          <a:p>
            <a:pPr algn="just"/>
            <a:endParaRPr lang="en-US" sz="2000" dirty="0" smtClean="0">
              <a:latin typeface="Times New Roman" pitchFamily="18" charset="0"/>
              <a:cs typeface="Times New Roman" pitchFamily="18" charset="0"/>
            </a:endParaRPr>
          </a:p>
          <a:p>
            <a:pPr marL="290513" indent="-290513" algn="just">
              <a:buFont typeface="Arial" pitchFamily="34" charset="0"/>
              <a:buChar char="•"/>
            </a:pPr>
            <a:r>
              <a:rPr lang="en-US" sz="2000" dirty="0" smtClean="0">
                <a:latin typeface="Times New Roman" pitchFamily="18" charset="0"/>
                <a:cs typeface="Times New Roman" pitchFamily="18" charset="0"/>
              </a:rPr>
              <a:t>The reader device is connected to a PC and the measured results are either stored in the hard disk of the PC or printed out . </a:t>
            </a:r>
          </a:p>
          <a:p>
            <a:pPr algn="just">
              <a:buFont typeface="Arial" pitchFamily="34" charset="0"/>
              <a:buChar char="•"/>
            </a:pPr>
            <a:endParaRPr lang="en-US" sz="2000" dirty="0" smtClean="0">
              <a:latin typeface="Times New Roman" pitchFamily="18" charset="0"/>
              <a:cs typeface="Times New Roman" pitchFamily="18" charset="0"/>
            </a:endParaRPr>
          </a:p>
          <a:p>
            <a:pPr marL="290513" indent="-290513" algn="just">
              <a:buFont typeface="Arial" pitchFamily="34" charset="0"/>
              <a:buChar char="•"/>
            </a:pPr>
            <a:r>
              <a:rPr lang="en-US" sz="2000" dirty="0" smtClean="0">
                <a:latin typeface="Times New Roman" pitchFamily="18" charset="0"/>
                <a:cs typeface="Times New Roman" pitchFamily="18" charset="0"/>
              </a:rPr>
              <a:t>The PMT consists of a photocathode which converts the incident light into current. That current is amplified inside the PMT which gives an output that can easily be measured . </a:t>
            </a:r>
          </a:p>
        </p:txBody>
      </p:sp>
    </p:spTree>
    <p:extLst>
      <p:ext uri="{BB962C8B-B14F-4D97-AF65-F5344CB8AC3E}">
        <p14:creationId xmlns:p14="http://schemas.microsoft.com/office/powerpoint/2010/main" val="2360189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81200"/>
            <a:ext cx="8686800" cy="2862322"/>
          </a:xfrm>
          <a:prstGeom prst="rect">
            <a:avLst/>
          </a:prstGeom>
        </p:spPr>
        <p:txBody>
          <a:bodyPr wrap="square">
            <a:spAutoFit/>
          </a:bodyPr>
          <a:lstStyle/>
          <a:p>
            <a:pPr algn="justLow">
              <a:buFont typeface="Arial" pitchFamily="34" charset="0"/>
              <a:buChar char="•"/>
            </a:pPr>
            <a:r>
              <a:rPr lang="en-US" sz="2000" dirty="0" smtClean="0">
                <a:latin typeface="Times New Roman" pitchFamily="18" charset="0"/>
                <a:cs typeface="Times New Roman" pitchFamily="18" charset="0"/>
              </a:rPr>
              <a:t>  Most photocathode’s have a peak sensitivity of about 400nm wavelength. So it    </a:t>
            </a:r>
          </a:p>
          <a:p>
            <a:pPr algn="justLow"/>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is  very important to choose a suitable TL material (phosphor) which generates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p>
          <a:p>
            <a:pPr algn="justLow"/>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light in the blue region of the electromagnetic spectrum. </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A good reader should have a large transmission of light and be able to measure </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different TL materials . </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PMTs with low response are mostly used for the detection of low levels of  light </a:t>
            </a:r>
          </a:p>
          <a:p>
            <a:pPr algn="justLow"/>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from TL materials .</a:t>
            </a:r>
          </a:p>
        </p:txBody>
      </p:sp>
    </p:spTree>
    <p:extLst>
      <p:ext uri="{BB962C8B-B14F-4D97-AF65-F5344CB8AC3E}">
        <p14:creationId xmlns:p14="http://schemas.microsoft.com/office/powerpoint/2010/main" val="2816951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610600" cy="4401205"/>
          </a:xfrm>
          <a:prstGeom prst="rect">
            <a:avLst/>
          </a:prstGeom>
        </p:spPr>
        <p:txBody>
          <a:bodyPr wrap="square">
            <a:spAutoFit/>
          </a:bodyPr>
          <a:lstStyle/>
          <a:p>
            <a:pPr marL="290513" indent="-290513" algn="just">
              <a:buFont typeface="Arial" pitchFamily="34" charset="0"/>
              <a:buChar char="•"/>
            </a:pPr>
            <a:r>
              <a:rPr lang="en-US" sz="2000" dirty="0" smtClean="0">
                <a:latin typeface="Times New Roman" pitchFamily="18" charset="0"/>
                <a:cs typeface="Times New Roman" pitchFamily="18" charset="0"/>
              </a:rPr>
              <a:t>There are more than one ways to heat a TL material (dosimeter). In figure of TLD reader  the tray and dosimeters are in contact with a heating coil (element). The increase in the temperature can also be produced by an electric current. These methods are called ohmic heating and are the most commonly used methods .</a:t>
            </a:r>
          </a:p>
          <a:p>
            <a:pPr algn="just">
              <a:buFont typeface="Arial" pitchFamily="34" charset="0"/>
              <a:buChar char="•"/>
            </a:pPr>
            <a:endParaRPr lang="en-US" sz="2000" dirty="0" smtClean="0">
              <a:latin typeface="Times New Roman" pitchFamily="18" charset="0"/>
              <a:cs typeface="Times New Roman" pitchFamily="18" charset="0"/>
            </a:endParaRPr>
          </a:p>
          <a:p>
            <a:pPr marL="231775" indent="-231775" algn="just">
              <a:buFont typeface="Arial" pitchFamily="34" charset="0"/>
              <a:buChar char="•"/>
              <a:tabLst>
                <a:tab pos="290513" algn="l"/>
              </a:tabLst>
            </a:pPr>
            <a:r>
              <a:rPr lang="en-US" sz="2000" dirty="0" smtClean="0">
                <a:latin typeface="Times New Roman" pitchFamily="18" charset="0"/>
                <a:cs typeface="Times New Roman" pitchFamily="18" charset="0"/>
              </a:rPr>
              <a:t> Another way to rise the temperature is a non-contact method. This method could include a hot air heating method (hot nitrogen gas), radiofrequency (RF) heating or optical heating method. In the RF heating the heat is produced from the current of the RF induction heating spool. In the optical method the increase in temperature is due to a heating lamp. By using the non-contact methods the reproducibility of the heat is easier and there is no contamination produced between reader and dosimeter. Nevertheless, it is simpler to control the temperature using a contact method  .</a:t>
            </a:r>
          </a:p>
        </p:txBody>
      </p:sp>
    </p:spTree>
    <p:extLst>
      <p:ext uri="{BB962C8B-B14F-4D97-AF65-F5344CB8AC3E}">
        <p14:creationId xmlns:p14="http://schemas.microsoft.com/office/powerpoint/2010/main" val="530778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828800"/>
            <a:ext cx="8229600" cy="3276600"/>
          </a:xfrm>
        </p:spPr>
        <p:txBody>
          <a:bodyPr>
            <a:normAutofit/>
          </a:bodyPr>
          <a:lstStyle/>
          <a:p>
            <a:pPr marL="347663" indent="-347663" algn="just"/>
            <a:r>
              <a:rPr lang="en-US" sz="2000" dirty="0" smtClean="0">
                <a:latin typeface="Times New Roman" pitchFamily="18" charset="0"/>
                <a:cs typeface="Times New Roman" pitchFamily="18" charset="0"/>
              </a:rPr>
              <a:t>There are more than 1000 different T.L. materials existing in Nature,         however only a few of them are suitable for medical dosimetry. These include :</a:t>
            </a:r>
          </a:p>
          <a:p>
            <a:pPr algn="just" rtl="0">
              <a:buNone/>
            </a:pPr>
            <a:endParaRPr lang="en-US" sz="2000" dirty="0" smtClean="0">
              <a:latin typeface="Times New Roman" pitchFamily="18" charset="0"/>
              <a:cs typeface="Times New Roman" pitchFamily="18" charset="0"/>
            </a:endParaRPr>
          </a:p>
          <a:p>
            <a:pPr lvl="1" algn="just">
              <a:buFont typeface="Wingdings" pitchFamily="2" charset="2"/>
              <a:buChar char="§"/>
            </a:pPr>
            <a:r>
              <a:rPr lang="en-US" sz="2000" dirty="0" smtClean="0">
                <a:latin typeface="Times New Roman" pitchFamily="18" charset="0"/>
                <a:cs typeface="Times New Roman" pitchFamily="18" charset="0"/>
              </a:rPr>
              <a:t>lithium fluoride </a:t>
            </a:r>
          </a:p>
          <a:p>
            <a:pPr lvl="1" algn="just">
              <a:buFont typeface="Wingdings" pitchFamily="2" charset="2"/>
              <a:buChar char="§"/>
            </a:pPr>
            <a:r>
              <a:rPr lang="en-US" sz="2000" dirty="0" smtClean="0">
                <a:latin typeface="Times New Roman" pitchFamily="18" charset="0"/>
                <a:cs typeface="Times New Roman" pitchFamily="18" charset="0"/>
              </a:rPr>
              <a:t> lithium borate</a:t>
            </a:r>
          </a:p>
          <a:p>
            <a:pPr lvl="1" algn="just">
              <a:buFont typeface="Wingdings" pitchFamily="2" charset="2"/>
              <a:buChar char="§"/>
            </a:pPr>
            <a:r>
              <a:rPr lang="en-US" sz="2000" dirty="0" smtClean="0">
                <a:latin typeface="Times New Roman" pitchFamily="18" charset="0"/>
                <a:cs typeface="Times New Roman" pitchFamily="18" charset="0"/>
              </a:rPr>
              <a:t> Magnesium borate  </a:t>
            </a:r>
          </a:p>
          <a:p>
            <a:pPr lvl="1" algn="just">
              <a:buFont typeface="Wingdings" pitchFamily="2" charset="2"/>
              <a:buChar char="§"/>
            </a:pPr>
            <a:r>
              <a:rPr lang="en-US" sz="2000" dirty="0" smtClean="0">
                <a:latin typeface="Times New Roman" pitchFamily="18" charset="0"/>
                <a:cs typeface="Times New Roman" pitchFamily="18" charset="0"/>
              </a:rPr>
              <a:t> beryllium oxide </a:t>
            </a:r>
            <a:endParaRPr lang="ar-SA" sz="2000" dirty="0" smtClean="0">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 name="Rectangle 6"/>
          <p:cNvSpPr/>
          <p:nvPr/>
        </p:nvSpPr>
        <p:spPr>
          <a:xfrm>
            <a:off x="533400" y="238780"/>
            <a:ext cx="3962400" cy="584775"/>
          </a:xfrm>
          <a:prstGeom prst="rect">
            <a:avLst/>
          </a:prstGeom>
        </p:spPr>
        <p:txBody>
          <a:bodyPr wrap="square">
            <a:spAutoFit/>
          </a:bodyPr>
          <a:lstStyle/>
          <a:p>
            <a:pPr algn="l">
              <a:buFont typeface="Wingdings" pitchFamily="2" charset="2"/>
              <a:buChar char="ü"/>
            </a:pP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TLD Materials :</a:t>
            </a:r>
          </a:p>
        </p:txBody>
      </p:sp>
    </p:spTree>
    <p:extLst>
      <p:ext uri="{BB962C8B-B14F-4D97-AF65-F5344CB8AC3E}">
        <p14:creationId xmlns:p14="http://schemas.microsoft.com/office/powerpoint/2010/main" val="424204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3000"/>
            <a:ext cx="8382000" cy="5287963"/>
          </a:xfrm>
        </p:spPr>
        <p:txBody>
          <a:bodyPr>
            <a:noAutofit/>
          </a:bodyPr>
          <a:lstStyle/>
          <a:p>
            <a:pPr algn="just" rtl="0">
              <a:buNone/>
            </a:pP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rtl="0">
              <a:buFont typeface="Wingdings" pitchFamily="2" charset="2"/>
              <a:buChar char="Ø"/>
            </a:pPr>
            <a:r>
              <a:rPr lang="en-US" sz="2400" dirty="0" smtClean="0">
                <a:latin typeface="Times New Roman" pitchFamily="18" charset="0"/>
                <a:cs typeface="Times New Roman" pitchFamily="18" charset="0"/>
              </a:rPr>
              <a:t>TL properties of  </a:t>
            </a:r>
          </a:p>
          <a:p>
            <a:pPr algn="just" rtl="0">
              <a:buNone/>
            </a:pPr>
            <a:r>
              <a:rPr lang="en-US" sz="2800" dirty="0" smtClean="0">
                <a:latin typeface="Times New Roman" pitchFamily="18" charset="0"/>
                <a:cs typeface="Times New Roman" pitchFamily="18" charset="0"/>
              </a:rPr>
              <a:t> </a:t>
            </a:r>
          </a:p>
          <a:p>
            <a:pPr algn="just" rtl="0"/>
            <a:r>
              <a:rPr lang="en-US" sz="2000" dirty="0" smtClean="0">
                <a:latin typeface="Times New Roman" pitchFamily="18" charset="0"/>
                <a:cs typeface="Times New Roman" pitchFamily="18" charset="0"/>
              </a:rPr>
              <a:t>	 is an alkali halide with atomic number equal to 8.2 (close to 7.4 of the human tissue) and is widely used for personnel monitoring. </a:t>
            </a:r>
          </a:p>
          <a:p>
            <a:pPr algn="just" rtl="0">
              <a:buNone/>
            </a:pPr>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It can be found in many forms namely chips or pellets, single crystals, rods, powders, ribbons and gel.</a:t>
            </a:r>
          </a:p>
          <a:p>
            <a:pPr algn="just" rtl="0">
              <a:buNone/>
            </a:pPr>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TLD100 which is highly used it is a crystal doped with magnesium and titanium</a:t>
            </a:r>
            <a:r>
              <a:rPr lang="en-US" sz="2000" baseline="30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Magnesium is used to increase the number of traps in the lattice and titanium is used in order to increase the number of luminescence centers. </a:t>
            </a:r>
          </a:p>
        </p:txBody>
      </p:sp>
      <p:graphicFrame>
        <p:nvGraphicFramePr>
          <p:cNvPr id="22531" name="Object 3"/>
          <p:cNvGraphicFramePr>
            <a:graphicFrameLocks noChangeAspect="1"/>
          </p:cNvGraphicFramePr>
          <p:nvPr/>
        </p:nvGraphicFramePr>
        <p:xfrm>
          <a:off x="2895600" y="1600200"/>
          <a:ext cx="685420" cy="381000"/>
        </p:xfrm>
        <a:graphic>
          <a:graphicData uri="http://schemas.openxmlformats.org/presentationml/2006/ole">
            <mc:AlternateContent xmlns:mc="http://schemas.openxmlformats.org/markup-compatibility/2006">
              <mc:Choice xmlns:v="urn:schemas-microsoft-com:vml" Requires="v">
                <p:oleObj spid="_x0000_s206860" name="Equation" r:id="rId3" imgW="190440" imgH="126720" progId="Equation.3">
                  <p:embed/>
                </p:oleObj>
              </mc:Choice>
              <mc:Fallback>
                <p:oleObj name="Equation" r:id="rId3" imgW="190440" imgH="126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68542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4015542188"/>
              </p:ext>
            </p:extLst>
          </p:nvPr>
        </p:nvGraphicFramePr>
        <p:xfrm>
          <a:off x="838200" y="2514600"/>
          <a:ext cx="474663" cy="349963"/>
        </p:xfrm>
        <a:graphic>
          <a:graphicData uri="http://schemas.openxmlformats.org/presentationml/2006/ole">
            <mc:AlternateContent xmlns:mc="http://schemas.openxmlformats.org/markup-compatibility/2006">
              <mc:Choice xmlns:v="urn:schemas-microsoft-com:vml" Requires="v">
                <p:oleObj spid="_x0000_s206861" name="Equation" r:id="rId5" imgW="190440" imgH="126720" progId="Equation.3">
                  <p:embed/>
                </p:oleObj>
              </mc:Choice>
              <mc:Fallback>
                <p:oleObj name="Equation" r:id="rId5" imgW="190440" imgH="12672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14600"/>
                        <a:ext cx="474663" cy="34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81000" y="228600"/>
            <a:ext cx="3752950" cy="584775"/>
          </a:xfrm>
          <a:prstGeom prst="rect">
            <a:avLst/>
          </a:prstGeom>
        </p:spPr>
        <p:txBody>
          <a:bodyPr wrap="none">
            <a:spAutoFit/>
          </a:bodyPr>
          <a:lstStyle/>
          <a:p>
            <a:pPr algn="l">
              <a:buFont typeface="Wingdings" pitchFamily="2" charset="2"/>
              <a:buChar char="ü"/>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Lithium fluoride</a:t>
            </a:r>
            <a:r>
              <a:rPr lang="en-US" sz="3200" b="1" dirty="0" smtClean="0">
                <a:latin typeface="Times New Roman" pitchFamily="18" charset="0"/>
                <a:cs typeface="Times New Roman" pitchFamily="18" charset="0"/>
              </a:rPr>
              <a:t>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745560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859101"/>
            <a:ext cx="8458200" cy="3170099"/>
          </a:xfrm>
          <a:prstGeom prst="rect">
            <a:avLst/>
          </a:prstGeom>
        </p:spPr>
        <p:txBody>
          <a:bodyPr wrap="square">
            <a:spAutoFit/>
          </a:bodyPr>
          <a:lstStyle/>
          <a:p>
            <a:pPr algn="just">
              <a:buFont typeface="Arial" pitchFamily="34" charset="0"/>
              <a:buChar char="•"/>
              <a:tabLst>
                <a:tab pos="7997825" algn="l"/>
              </a:tabLst>
            </a:pPr>
            <a:r>
              <a:rPr lang="en-US" sz="2000" dirty="0" smtClean="0">
                <a:latin typeface="Times New Roman" pitchFamily="18" charset="0"/>
                <a:cs typeface="Times New Roman" pitchFamily="18" charset="0"/>
              </a:rPr>
              <a:t>    It has high sensitivity and its emission peak is at 400 nm which is  within the    </a:t>
            </a:r>
          </a:p>
          <a:p>
            <a:pPr algn="just">
              <a:tabLst>
                <a:tab pos="7997825" algn="l"/>
              </a:tabLst>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blue region of the electromagnetic spectrum .</a:t>
            </a:r>
          </a:p>
          <a:p>
            <a:pPr algn="just">
              <a:buFont typeface="Arial" pitchFamily="34" charset="0"/>
              <a:buChar char="•"/>
              <a:tabLst>
                <a:tab pos="7997825" algn="l"/>
              </a:tabLst>
            </a:pPr>
            <a:endParaRPr lang="en-US" sz="2000" dirty="0" smtClean="0">
              <a:latin typeface="Times New Roman" pitchFamily="18" charset="0"/>
              <a:cs typeface="Times New Roman" pitchFamily="18" charset="0"/>
            </a:endParaRPr>
          </a:p>
          <a:p>
            <a:pPr marL="231775" indent="-231775" algn="just">
              <a:buFont typeface="Arial" pitchFamily="34" charset="0"/>
              <a:buChar char="•"/>
              <a:tabLst>
                <a:tab pos="7997825" algn="l"/>
              </a:tabLst>
            </a:pPr>
            <a:r>
              <a:rPr lang="en-US" sz="2000" dirty="0" smtClean="0">
                <a:latin typeface="Times New Roman" pitchFamily="18" charset="0"/>
                <a:cs typeface="Times New Roman" pitchFamily="18" charset="0"/>
              </a:rPr>
              <a:t> There are many traps, many glow peaks are produced and the   graph is called   </a:t>
            </a:r>
          </a:p>
          <a:p>
            <a:pPr algn="just">
              <a:tabLst>
                <a:tab pos="7997825" algn="l"/>
              </a:tabLst>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glow curve.</a:t>
            </a:r>
          </a:p>
          <a:p>
            <a:pPr algn="just">
              <a:tabLst>
                <a:tab pos="7997825" algn="l"/>
              </a:tabLst>
            </a:pPr>
            <a:endParaRPr lang="en-US" sz="2000" dirty="0" smtClean="0">
              <a:latin typeface="Times New Roman" pitchFamily="18" charset="0"/>
              <a:cs typeface="Times New Roman" pitchFamily="18" charset="0"/>
            </a:endParaRPr>
          </a:p>
          <a:p>
            <a:pPr marL="347663" indent="-347663" algn="just">
              <a:buFont typeface="Arial" pitchFamily="34" charset="0"/>
              <a:buChar char="•"/>
              <a:tabLst>
                <a:tab pos="7997825" algn="l"/>
              </a:tabLst>
            </a:pPr>
            <a:r>
              <a:rPr lang="en-US" sz="2000" dirty="0" smtClean="0">
                <a:latin typeface="Times New Roman" pitchFamily="18" charset="0"/>
                <a:cs typeface="Times New Roman" pitchFamily="18" charset="0"/>
              </a:rPr>
              <a:t>The height and the number of the peaks in a glow curve of a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crystal depend on the number of the impurities and defects of   the material and its thermal history.</a:t>
            </a:r>
          </a:p>
          <a:p>
            <a:pPr algn="just">
              <a:buFont typeface="Arial" pitchFamily="34" charset="0"/>
              <a:buChar char="•"/>
              <a:tabLst>
                <a:tab pos="7997825" algn="l"/>
              </a:tabLst>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02437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686104"/>
            <a:ext cx="8458200" cy="3724096"/>
          </a:xfrm>
          <a:prstGeom prst="rect">
            <a:avLst/>
          </a:prstGeom>
          <a:noFill/>
        </p:spPr>
        <p:txBody>
          <a:bodyPr wrap="square" rtlCol="0">
            <a:spAutoFit/>
          </a:bodyPr>
          <a:lstStyle/>
          <a:p>
            <a:pPr marL="342900" indent="-342900" algn="just">
              <a:buFont typeface="Arial" pitchFamily="34" charset="0"/>
              <a:buChar char="•"/>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the glow curve of TLD100 there are 6 peaks at different temperatures (up  to 300   ) which are shown in figure 8 .The main peak used for the measurement of  dose is the 5th peak.</a:t>
            </a:r>
          </a:p>
          <a:p>
            <a:pPr algn="just">
              <a:buFont typeface="Arial" pitchFamily="34" charset="0"/>
              <a:buChar char="•"/>
            </a:pPr>
            <a:endParaRPr lang="en-US" dirty="0" smtClean="0">
              <a:latin typeface="Times New Roman" pitchFamily="18" charset="0"/>
              <a:cs typeface="Times New Roman" pitchFamily="18" charset="0"/>
            </a:endParaRPr>
          </a:p>
          <a:p>
            <a:pPr marL="342900" indent="-342900" algn="just">
              <a:buFont typeface="Arial" pitchFamily="34" charset="0"/>
              <a:buChar char="•"/>
            </a:pPr>
            <a:r>
              <a:rPr lang="en-US" sz="2000" dirty="0" smtClean="0">
                <a:latin typeface="Times New Roman" pitchFamily="18" charset="0"/>
                <a:cs typeface="Times New Roman" pitchFamily="18" charset="0"/>
              </a:rPr>
              <a:t>The problem is that at low temperatures the fading is high. Thus electrons have enough energy to leave the traps and de-excite without the need of heat. That affects the sensitivity of the dosimeter. It is possible to transfer the TL sensitivity of low temperatures to the dosimetry peak by pre-heating just before the read-out. Thus the background signal is removed and therefore, the dosimetry peak is much more distinct (figure 8 -curve B).</a:t>
            </a:r>
            <a:endParaRPr lang="ar-SA" sz="2000" dirty="0" smtClean="0">
              <a:latin typeface="Times New Roman" pitchFamily="18" charset="0"/>
              <a:cs typeface="Times New Roman" pitchFamily="18" charset="0"/>
            </a:endParaRPr>
          </a:p>
          <a:p>
            <a:endParaRPr lang="en-US" sz="2800" dirty="0"/>
          </a:p>
        </p:txBody>
      </p:sp>
      <p:graphicFrame>
        <p:nvGraphicFramePr>
          <p:cNvPr id="3" name="Object 2"/>
          <p:cNvGraphicFramePr>
            <a:graphicFrameLocks noChangeAspect="1"/>
          </p:cNvGraphicFramePr>
          <p:nvPr/>
        </p:nvGraphicFramePr>
        <p:xfrm>
          <a:off x="1524000" y="2057400"/>
          <a:ext cx="355600" cy="355600"/>
        </p:xfrm>
        <a:graphic>
          <a:graphicData uri="http://schemas.openxmlformats.org/presentationml/2006/ole">
            <mc:AlternateContent xmlns:mc="http://schemas.openxmlformats.org/markup-compatibility/2006">
              <mc:Choice xmlns:v="urn:schemas-microsoft-com:vml" Requires="v">
                <p:oleObj spid="_x0000_s271366" name="Equation" r:id="rId3" imgW="203040" imgH="203040" progId="Equation.3">
                  <p:embed/>
                </p:oleObj>
              </mc:Choice>
              <mc:Fallback>
                <p:oleObj name="Equation" r:id="rId3" imgW="2030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355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a:stretch>
            <a:fillRect/>
          </a:stretch>
        </p:blipFill>
        <p:spPr bwMode="auto">
          <a:xfrm>
            <a:off x="457200" y="1447800"/>
            <a:ext cx="8305800" cy="4038600"/>
          </a:xfrm>
          <a:prstGeom prst="rect">
            <a:avLst/>
          </a:prstGeom>
          <a:noFill/>
          <a:ln w="9525">
            <a:noFill/>
            <a:miter lim="800000"/>
            <a:headEnd/>
            <a:tailEnd/>
          </a:ln>
        </p:spPr>
      </p:pic>
      <p:sp>
        <p:nvSpPr>
          <p:cNvPr id="23553" name="Rectangle 1"/>
          <p:cNvSpPr>
            <a:spLocks noChangeArrowheads="1"/>
          </p:cNvSpPr>
          <p:nvPr/>
        </p:nvSpPr>
        <p:spPr bwMode="auto">
          <a:xfrm>
            <a:off x="457200" y="5486401"/>
            <a:ext cx="83747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8: Glow curve of TLD100 (A) – after pre-heating</a:t>
            </a:r>
            <a:r>
              <a:rPr kumimoji="0" lang="en-US" sz="200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procedure (B)The half-lives of each peak can also be seen.</a:t>
            </a:r>
            <a:endParaRPr kumimoji="0" lang="en-US" sz="200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i="0" u="none" strike="noStrike" cap="none" normalizeH="0" baseline="0" dirty="0" smtClean="0">
              <a:ln>
                <a:noFill/>
              </a:ln>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3991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8227879"/>
              </p:ext>
            </p:extLst>
          </p:nvPr>
        </p:nvGraphicFramePr>
        <p:xfrm>
          <a:off x="228600" y="1397000"/>
          <a:ext cx="73914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228600"/>
            <a:ext cx="3505200" cy="523220"/>
          </a:xfrm>
          <a:prstGeom prst="rect">
            <a:avLst/>
          </a:prstGeom>
          <a:noFill/>
        </p:spPr>
        <p:txBody>
          <a:bodyPr wrap="square" rtlCol="0">
            <a:spAutoFit/>
          </a:bodyPr>
          <a:lstStyle/>
          <a:p>
            <a:pPr algn="l">
              <a:buFont typeface="Wingdings" pitchFamily="2" charset="2"/>
              <a:buChar char="ü"/>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Out line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623865"/>
            <a:ext cx="8534400" cy="4243535"/>
          </a:xfrm>
        </p:spPr>
        <p:txBody>
          <a:bodyPr/>
          <a:lstStyle/>
          <a:p>
            <a:pPr algn="just" rtl="0"/>
            <a:r>
              <a:rPr lang="en-US" sz="2000" dirty="0" smtClean="0">
                <a:latin typeface="Times New Roman" pitchFamily="18" charset="0"/>
                <a:cs typeface="Times New Roman" pitchFamily="18" charset="0"/>
              </a:rPr>
              <a:t>At higher temperatures (300-400</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 a spurious TL signal is produced called “triboluminescence”. </a:t>
            </a:r>
          </a:p>
          <a:p>
            <a:pPr algn="just" rtl="0"/>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This signal is produced due to the combination of effects of the absorbed gases and the dirt and humidity of the TL material. It can be reduced using an oxygen-free gas, like nitrogen or argon, around the TL material during the read-out cycle.</a:t>
            </a:r>
          </a:p>
          <a:p>
            <a:pPr algn="just" rtl="0">
              <a:buNone/>
            </a:pPr>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 This problem should be taken into account especially for low dose rate measurements</a:t>
            </a:r>
            <a:r>
              <a:rPr lang="en-US" sz="2000" baseline="30000" dirty="0" smtClean="0">
                <a:latin typeface="Times New Roman" pitchFamily="18" charset="0"/>
                <a:cs typeface="Times New Roman" pitchFamily="18" charset="0"/>
              </a:rPr>
              <a:t> </a:t>
            </a:r>
          </a:p>
          <a:p>
            <a:pPr algn="just" rtl="0"/>
            <a:endParaRPr lang="en-US" sz="2000" baseline="30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The TL intensity is linear for low doses (3 to 10 Gy).</a:t>
            </a:r>
          </a:p>
          <a:p>
            <a:pPr>
              <a:buNone/>
            </a:pPr>
            <a:endParaRPr lang="en-US" sz="2000" dirty="0" smtClean="0">
              <a:latin typeface="Times New Roman" pitchFamily="18" charset="0"/>
              <a:cs typeface="Times New Roman" pitchFamily="18" charset="0"/>
            </a:endParaRPr>
          </a:p>
        </p:txBody>
      </p:sp>
      <p:graphicFrame>
        <p:nvGraphicFramePr>
          <p:cNvPr id="257027" name="Object 3"/>
          <p:cNvGraphicFramePr>
            <a:graphicFrameLocks noChangeAspect="1"/>
          </p:cNvGraphicFramePr>
          <p:nvPr/>
        </p:nvGraphicFramePr>
        <p:xfrm>
          <a:off x="4267200" y="1600200"/>
          <a:ext cx="355600" cy="355600"/>
        </p:xfrm>
        <a:graphic>
          <a:graphicData uri="http://schemas.openxmlformats.org/presentationml/2006/ole">
            <mc:AlternateContent xmlns:mc="http://schemas.openxmlformats.org/markup-compatibility/2006">
              <mc:Choice xmlns:v="urn:schemas-microsoft-com:vml" Requires="v">
                <p:oleObj spid="_x0000_s257031" name="Equation" r:id="rId3" imgW="203040" imgH="203040" progId="Equation.3">
                  <p:embed/>
                </p:oleObj>
              </mc:Choice>
              <mc:Fallback>
                <p:oleObj name="Equation" r:id="rId3" imgW="203040" imgH="203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00200"/>
                        <a:ext cx="355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56122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19200"/>
            <a:ext cx="8610600" cy="2246769"/>
          </a:xfrm>
          <a:prstGeom prst="rect">
            <a:avLst/>
          </a:prstGeom>
        </p:spPr>
        <p:txBody>
          <a:bodyPr wrap="square">
            <a:spAutoFit/>
          </a:bodyPr>
          <a:lstStyle/>
          <a:p>
            <a:pPr marL="285750" indent="-285750" algn="just">
              <a:buFont typeface="Arial" pitchFamily="34" charset="0"/>
              <a:buChar char="•"/>
            </a:pPr>
            <a:r>
              <a:rPr lang="en-US" sz="2000" dirty="0" smtClean="0">
                <a:latin typeface="Times New Roman" pitchFamily="18" charset="0"/>
                <a:cs typeface="Times New Roman" pitchFamily="18" charset="0"/>
              </a:rPr>
              <a:t>For higher doses, the response is supralinearity. The signal is increased    reaching a maximum called saturation and then decreases quickly as shown in </a:t>
            </a:r>
            <a:r>
              <a:rPr lang="en-US" sz="2000" dirty="0" smtClean="0">
                <a:solidFill>
                  <a:srgbClr val="C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figure 9 . </a:t>
            </a:r>
          </a:p>
          <a:p>
            <a:pPr algn="just"/>
            <a:endParaRPr lang="en-US" sz="2000" dirty="0" smtClean="0">
              <a:latin typeface="Times New Roman" pitchFamily="18" charset="0"/>
              <a:cs typeface="Times New Roman" pitchFamily="18" charset="0"/>
            </a:endParaRPr>
          </a:p>
          <a:p>
            <a:pPr marL="285750" indent="-285750" algn="just">
              <a:buFont typeface="Arial" pitchFamily="34" charset="0"/>
              <a:buChar char="•"/>
            </a:pPr>
            <a:r>
              <a:rPr lang="en-US" sz="2000" dirty="0" smtClean="0">
                <a:latin typeface="Times New Roman" pitchFamily="18" charset="0"/>
                <a:cs typeface="Times New Roman" pitchFamily="18" charset="0"/>
              </a:rPr>
              <a:t>The intrinsic efficiency (ratio of the TL light which is emitted per unit mass over the absorbed dose)  of the TLD100 is found to be equal to 0.039% with  the rest of the dose, approximately 99.6%, is converted to thermal radiation  </a:t>
            </a:r>
            <a:endParaRPr lang="ar-SA" sz="2000" dirty="0">
              <a:latin typeface="Times New Roman" pitchFamily="18" charset="0"/>
              <a:cs typeface="Times New Roman" pitchFamily="18" charset="0"/>
            </a:endParaRPr>
          </a:p>
        </p:txBody>
      </p:sp>
      <p:pic>
        <p:nvPicPr>
          <p:cNvPr id="5" name="عنصر نائب للمحتوى 3"/>
          <p:cNvPicPr>
            <a:picLocks noGrp="1"/>
          </p:cNvPicPr>
          <p:nvPr>
            <p:ph idx="1"/>
          </p:nvPr>
        </p:nvPicPr>
        <p:blipFill>
          <a:blip r:embed="rId2" cstate="print"/>
          <a:srcRect/>
          <a:stretch>
            <a:fillRect/>
          </a:stretch>
        </p:blipFill>
        <p:spPr bwMode="auto">
          <a:xfrm>
            <a:off x="2209800" y="3429000"/>
            <a:ext cx="4495800" cy="2819400"/>
          </a:xfrm>
          <a:prstGeom prst="rect">
            <a:avLst/>
          </a:prstGeom>
          <a:noFill/>
          <a:ln w="9525">
            <a:noFill/>
            <a:miter lim="800000"/>
            <a:headEnd/>
            <a:tailEnd/>
          </a:ln>
        </p:spPr>
      </p:pic>
      <p:sp>
        <p:nvSpPr>
          <p:cNvPr id="6" name="Rectangle 1"/>
          <p:cNvSpPr>
            <a:spLocks noChangeArrowheads="1"/>
          </p:cNvSpPr>
          <p:nvPr/>
        </p:nvSpPr>
        <p:spPr bwMode="auto">
          <a:xfrm>
            <a:off x="2133600" y="6305490"/>
            <a:ext cx="5105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Figure 9: </a:t>
            </a:r>
            <a:r>
              <a:rPr kumimoji="0" lang="en-US" sz="200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TL signal against absorbed dose</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4876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52400"/>
            <a:ext cx="7162800" cy="838200"/>
          </a:xfrm>
        </p:spPr>
        <p:txBody>
          <a:bodyPr/>
          <a:lstStyle/>
          <a:p>
            <a:r>
              <a:rPr lang="en-US" sz="2800" dirty="0" smtClean="0">
                <a:solidFill>
                  <a:schemeClr val="bg1"/>
                </a:solidFill>
                <a:latin typeface="Times New Roman" pitchFamily="18" charset="0"/>
                <a:cs typeface="Times New Roman" pitchFamily="18" charset="0"/>
              </a:rPr>
              <a:t>Basic Concepts Of Thermoluminescence</a:t>
            </a:r>
          </a:p>
        </p:txBody>
      </p:sp>
      <p:sp>
        <p:nvSpPr>
          <p:cNvPr id="3" name="Content Placeholder 2"/>
          <p:cNvSpPr>
            <a:spLocks noGrp="1" noRot="1" noChangeAspect="1" noMove="1" noResize="1" noEditPoints="1" noAdjustHandles="1" noChangeArrowheads="1" noChangeShapeType="1" noTextEdit="1"/>
          </p:cNvSpPr>
          <p:nvPr>
            <p:ph idx="1"/>
          </p:nvPr>
        </p:nvSpPr>
        <p:spPr>
          <a:xfrm>
            <a:off x="304800" y="1371600"/>
            <a:ext cx="8534400" cy="5457371"/>
          </a:xfrm>
          <a:blipFill rotWithShape="1">
            <a:blip r:embed="rId2"/>
            <a:stretch>
              <a:fillRect l="-571" t="-559" r="-714"/>
            </a:stretch>
          </a:blipFill>
          <a:ln>
            <a:miter lim="800000"/>
            <a:headEnd/>
            <a:tailEnd/>
          </a:ln>
        </p:spPr>
        <p:txBody>
          <a:bodyPr/>
          <a:lstStyle/>
          <a:p>
            <a:r>
              <a:rPr lang="ar-SA">
                <a:noFill/>
              </a:rPr>
              <a:t> </a:t>
            </a:r>
          </a:p>
        </p:txBody>
      </p:sp>
    </p:spTree>
    <p:extLst>
      <p:ext uri="{BB962C8B-B14F-4D97-AF65-F5344CB8AC3E}">
        <p14:creationId xmlns:p14="http://schemas.microsoft.com/office/powerpoint/2010/main" val="3953788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09600" y="1600200"/>
            <a:ext cx="8229600" cy="3477875"/>
          </a:xfrm>
          <a:prstGeom prst="rect">
            <a:avLst/>
          </a:prstGeom>
        </p:spPr>
        <p:txBody>
          <a:bodyPr>
            <a:spAutoFit/>
          </a:bodyPr>
          <a:lstStyle/>
          <a:p>
            <a:pPr marL="457200" indent="-457200" algn="just" rtl="0">
              <a:buFont typeface="Arial" pitchFamily="34" charset="0"/>
              <a:buChar char="•"/>
              <a:defRPr/>
            </a:pPr>
            <a:r>
              <a:rPr lang="en-US" sz="2000" dirty="0">
                <a:latin typeface="Times New Roman" pitchFamily="18" charset="0"/>
                <a:cs typeface="Times New Roman" pitchFamily="18" charset="0"/>
              </a:rPr>
              <a:t>From this description the three essential ingredients necessary for the production of TL can be </a:t>
            </a:r>
            <a:r>
              <a:rPr lang="en-US" sz="2000" dirty="0" smtClean="0">
                <a:latin typeface="Times New Roman" pitchFamily="18" charset="0"/>
                <a:cs typeface="Times New Roman" pitchFamily="18" charset="0"/>
              </a:rPr>
              <a:t>deduced : </a:t>
            </a:r>
            <a:endParaRPr lang="en-US" sz="2000" dirty="0">
              <a:latin typeface="Times New Roman" pitchFamily="18" charset="0"/>
              <a:cs typeface="Times New Roman" pitchFamily="18" charset="0"/>
            </a:endParaRPr>
          </a:p>
          <a:p>
            <a:pPr algn="just" rtl="0">
              <a:defRPr/>
            </a:pPr>
            <a:endParaRPr lang="en-US" sz="2000" dirty="0">
              <a:latin typeface="Times New Roman" pitchFamily="18" charset="0"/>
              <a:cs typeface="Times New Roman" pitchFamily="18" charset="0"/>
            </a:endParaRPr>
          </a:p>
          <a:p>
            <a:pPr marL="914400" lvl="1" indent="-457200" algn="just">
              <a:buFont typeface="Wingdings" pitchFamily="2" charset="2"/>
              <a:buChar char="§"/>
              <a:defRPr/>
            </a:pPr>
            <a:r>
              <a:rPr lang="en-US" sz="2000" dirty="0">
                <a:latin typeface="Times New Roman" pitchFamily="18" charset="0"/>
                <a:cs typeface="Times New Roman" pitchFamily="18" charset="0"/>
              </a:rPr>
              <a:t>Firstly, the material must be an insulator or a semiconductor ± metals do not exhibit luminescent properties. </a:t>
            </a:r>
          </a:p>
          <a:p>
            <a:pPr lvl="1" algn="just">
              <a:buFont typeface="Wingdings" pitchFamily="2" charset="2"/>
              <a:buChar char="§"/>
              <a:defRPr/>
            </a:pPr>
            <a:endParaRPr lang="en-US" sz="2000" dirty="0">
              <a:latin typeface="Times New Roman" pitchFamily="18" charset="0"/>
              <a:cs typeface="Times New Roman" pitchFamily="18" charset="0"/>
            </a:endParaRPr>
          </a:p>
          <a:p>
            <a:pPr marL="914400" lvl="1" indent="-457200" algn="just">
              <a:buFont typeface="Wingdings" pitchFamily="2" charset="2"/>
              <a:buChar char="§"/>
              <a:defRPr/>
            </a:pPr>
            <a:r>
              <a:rPr lang="en-US" sz="2000" dirty="0">
                <a:latin typeface="Times New Roman" pitchFamily="18" charset="0"/>
                <a:cs typeface="Times New Roman" pitchFamily="18" charset="0"/>
              </a:rPr>
              <a:t>Secondly, the material must have at some time absorbed energy during exposure to ionizing radiation. </a:t>
            </a:r>
          </a:p>
          <a:p>
            <a:pPr marL="914400" lvl="1" indent="-457200" algn="just">
              <a:buFont typeface="Wingdings" pitchFamily="2" charset="2"/>
              <a:buChar char="§"/>
              <a:defRPr/>
            </a:pPr>
            <a:endParaRPr lang="en-US" sz="2000" dirty="0">
              <a:latin typeface="Times New Roman" pitchFamily="18" charset="0"/>
              <a:cs typeface="Times New Roman" pitchFamily="18" charset="0"/>
            </a:endParaRPr>
          </a:p>
          <a:p>
            <a:pPr marL="914400" lvl="1" indent="-457200" algn="just">
              <a:buFont typeface="Wingdings" pitchFamily="2" charset="2"/>
              <a:buChar char="§"/>
              <a:defRPr/>
            </a:pPr>
            <a:r>
              <a:rPr lang="en-US" sz="2000" dirty="0">
                <a:latin typeface="Times New Roman" pitchFamily="18" charset="0"/>
                <a:cs typeface="Times New Roman" pitchFamily="18" charset="0"/>
              </a:rPr>
              <a:t>Thirdly, the luminescence emission is triggered by heating the material </a:t>
            </a:r>
          </a:p>
        </p:txBody>
      </p:sp>
    </p:spTree>
    <p:extLst>
      <p:ext uri="{BB962C8B-B14F-4D97-AF65-F5344CB8AC3E}">
        <p14:creationId xmlns:p14="http://schemas.microsoft.com/office/powerpoint/2010/main" val="38591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1447800"/>
            <a:ext cx="8534400" cy="4708525"/>
          </a:xfrm>
          <a:prstGeom prst="rect">
            <a:avLst/>
          </a:prstGeom>
        </p:spPr>
        <p:txBody>
          <a:bodyPr>
            <a:spAutoFit/>
          </a:bodyPr>
          <a:lstStyle/>
          <a:p>
            <a:pPr marL="457200" indent="-457200" algn="just" rtl="0">
              <a:buFont typeface="Arial" pitchFamily="34" charset="0"/>
              <a:buChar char="•"/>
              <a:defRPr/>
            </a:pPr>
            <a:r>
              <a:rPr lang="en-US" sz="2000" dirty="0">
                <a:latin typeface="Times New Roman" pitchFamily="18" charset="0"/>
                <a:cs typeface="Times New Roman" pitchFamily="18" charset="0"/>
              </a:rPr>
              <a:t>A thermoluminescent material is thus a material that during exposure to ionizing radiation absorbs some energy which is stored. The stored energy is released in the form of visible light when the material is heated</a:t>
            </a:r>
            <a:r>
              <a:rPr lang="ar-SA"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rtl="0">
              <a:defRPr/>
            </a:pPr>
            <a:r>
              <a:rPr lang="en-US" sz="2000" dirty="0">
                <a:latin typeface="Times New Roman" pitchFamily="18" charset="0"/>
                <a:cs typeface="Times New Roman" pitchFamily="18" charset="0"/>
              </a:rPr>
              <a:t> </a:t>
            </a:r>
          </a:p>
          <a:p>
            <a:pPr marL="457200" indent="-457200" algn="just" rtl="0">
              <a:buFont typeface="Arial" pitchFamily="34" charset="0"/>
              <a:buChar char="•"/>
              <a:defRPr/>
            </a:pPr>
            <a:r>
              <a:rPr lang="en-US" sz="2000" dirty="0">
                <a:latin typeface="Times New Roman" pitchFamily="18" charset="0"/>
                <a:cs typeface="Times New Roman" pitchFamily="18" charset="0"/>
              </a:rPr>
              <a:t>Note that TL does not refer to thermal excitation, but to stimulation of luminescence in a sample which was excited in a deferent way. This means that a TL material cannot emit light again by simply cooling the sample and reheating it another time</a:t>
            </a:r>
            <a:r>
              <a:rPr lang="ar-SA"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indent="-457200" algn="just" rtl="0">
              <a:buFont typeface="Arial" pitchFamily="34" charset="0"/>
              <a:buChar char="•"/>
              <a:defRPr/>
            </a:pPr>
            <a:endParaRPr lang="en-US" sz="2000" dirty="0">
              <a:latin typeface="Times New Roman" pitchFamily="18" charset="0"/>
              <a:cs typeface="Times New Roman" pitchFamily="18" charset="0"/>
            </a:endParaRPr>
          </a:p>
          <a:p>
            <a:pPr marL="457200" indent="-457200" algn="just" rtl="0">
              <a:buFont typeface="Arial" pitchFamily="34" charset="0"/>
              <a:buChar char="•"/>
              <a:defRPr/>
            </a:pPr>
            <a:r>
              <a:rPr lang="en-US" sz="2000" dirty="0">
                <a:latin typeface="Times New Roman" pitchFamily="18" charset="0"/>
                <a:cs typeface="Times New Roman" pitchFamily="18" charset="0"/>
              </a:rPr>
              <a:t>It should first be re-exposed to ionizing radiation before it produces light again</a:t>
            </a:r>
            <a:r>
              <a:rPr lang="ar-SA"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rtl="0">
              <a:defRPr/>
            </a:pPr>
            <a:r>
              <a:rPr lang="en-US" sz="2000" dirty="0">
                <a:latin typeface="Times New Roman" pitchFamily="18" charset="0"/>
                <a:cs typeface="Times New Roman" pitchFamily="18" charset="0"/>
              </a:rPr>
              <a:t> </a:t>
            </a:r>
          </a:p>
          <a:p>
            <a:pPr marL="457200" indent="-457200" algn="just" rtl="0">
              <a:buFont typeface="Arial" pitchFamily="34" charset="0"/>
              <a:buChar char="•"/>
              <a:defRPr/>
            </a:pPr>
            <a:r>
              <a:rPr lang="en-US" sz="2000" dirty="0">
                <a:latin typeface="Times New Roman" pitchFamily="18" charset="0"/>
                <a:cs typeface="Times New Roman" pitchFamily="18" charset="0"/>
              </a:rPr>
              <a:t>The storage capacity of a TL material makes it in principle suitable for dosimetric applications.</a:t>
            </a:r>
            <a:endParaRPr lang="ar-SA" sz="2000" dirty="0">
              <a:latin typeface="Times New Roman" pitchFamily="18" charset="0"/>
              <a:cs typeface="Times New Roman" pitchFamily="18" charset="0"/>
            </a:endParaRPr>
          </a:p>
          <a:p>
            <a:pPr marL="457200" indent="-457200" algn="just" rtl="0">
              <a:buFont typeface="Arial" pitchFamily="34" charset="0"/>
              <a:buChar char="•"/>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17820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مستطيل 3"/>
          <p:cNvSpPr>
            <a:spLocks noChangeArrowheads="1"/>
          </p:cNvSpPr>
          <p:nvPr/>
        </p:nvSpPr>
        <p:spPr bwMode="auto">
          <a:xfrm>
            <a:off x="457200" y="228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sz="3200" dirty="0">
                <a:solidFill>
                  <a:schemeClr val="bg1"/>
                </a:solidFill>
                <a:latin typeface="Times New Roman" pitchFamily="18" charset="0"/>
                <a:cs typeface="Times New Roman" pitchFamily="18" charset="0"/>
              </a:rPr>
              <a:t>The one trap one centre model </a:t>
            </a:r>
            <a:endParaRPr lang="ar-SA" sz="3200">
              <a:solidFill>
                <a:schemeClr val="bg1"/>
              </a:solidFill>
              <a:latin typeface="Times New Roman" pitchFamily="18" charset="0"/>
              <a:cs typeface="Times New Roman" pitchFamily="18" charset="0"/>
            </a:endParaRPr>
          </a:p>
        </p:txBody>
      </p:sp>
      <p:sp>
        <p:nvSpPr>
          <p:cNvPr id="5" name="مستطيل 4"/>
          <p:cNvSpPr>
            <a:spLocks noRot="1" noChangeAspect="1" noMove="1" noResize="1" noEditPoints="1" noAdjustHandles="1" noChangeArrowheads="1" noChangeShapeType="1" noTextEdit="1"/>
          </p:cNvSpPr>
          <p:nvPr/>
        </p:nvSpPr>
        <p:spPr>
          <a:xfrm>
            <a:off x="457200" y="1524000"/>
            <a:ext cx="8305800" cy="5349478"/>
          </a:xfrm>
          <a:prstGeom prst="rect">
            <a:avLst/>
          </a:prstGeom>
          <a:blipFill rotWithShape="1">
            <a:blip r:embed="rId2"/>
            <a:stretch>
              <a:fillRect l="-587" t="-569" r="-660"/>
            </a:stretch>
          </a:blipFill>
        </p:spPr>
        <p:txBody>
          <a:bodyPr/>
          <a:lstStyle/>
          <a:p>
            <a:r>
              <a:rPr lang="ar-SA">
                <a:noFill/>
              </a:rPr>
              <a:t> </a:t>
            </a:r>
          </a:p>
        </p:txBody>
      </p:sp>
      <p:sp>
        <p:nvSpPr>
          <p:cNvPr id="4" name="Rectangle 3"/>
          <p:cNvSpPr/>
          <p:nvPr/>
        </p:nvSpPr>
        <p:spPr bwMode="auto">
          <a:xfrm>
            <a:off x="3352800" y="5943600"/>
            <a:ext cx="45719" cy="152400"/>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200400" y="5791200"/>
            <a:ext cx="381000" cy="381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61739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161925" algn="ctr" rtl="0"/>
            <a:r>
              <a:rPr lang="en-US" sz="1100" dirty="0">
                <a:latin typeface="Cambria" pitchFamily="18" charset="0"/>
                <a:cs typeface="Times New Roman" pitchFamily="18" charset="0"/>
              </a:rPr>
              <a:t>	</a:t>
            </a:r>
            <a:endParaRPr lang="en-US" sz="1800" dirty="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مستطيل 6"/>
          <p:cNvSpPr>
            <a:spLocks noChangeArrowheads="1"/>
          </p:cNvSpPr>
          <p:nvPr/>
        </p:nvSpPr>
        <p:spPr bwMode="auto">
          <a:xfrm>
            <a:off x="304800" y="5181600"/>
            <a:ext cx="81915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tabLst>
                <a:tab pos="4703763" algn="l"/>
              </a:tabLst>
            </a:pPr>
            <a:r>
              <a:rPr lang="en-US" sz="2000" b="1" dirty="0" smtClean="0">
                <a:solidFill>
                  <a:srgbClr val="33CC33"/>
                </a:solidFill>
                <a:latin typeface="Times New Roman" pitchFamily="18" charset="0"/>
                <a:cs typeface="Times New Roman" pitchFamily="18" charset="0"/>
              </a:rPr>
              <a:t>Figure 10 : </a:t>
            </a:r>
            <a:r>
              <a:rPr lang="en-US" sz="1800" dirty="0" smtClean="0">
                <a:solidFill>
                  <a:srgbClr val="4D4D4D"/>
                </a:solidFill>
                <a:latin typeface="Times New Roman" pitchFamily="18" charset="0"/>
                <a:cs typeface="Times New Roman" pitchFamily="18" charset="0"/>
              </a:rPr>
              <a:t>Energy </a:t>
            </a:r>
            <a:r>
              <a:rPr lang="en-US" sz="1800" dirty="0">
                <a:solidFill>
                  <a:srgbClr val="4D4D4D"/>
                </a:solidFill>
                <a:latin typeface="Times New Roman" pitchFamily="18" charset="0"/>
                <a:cs typeface="Times New Roman" pitchFamily="18" charset="0"/>
              </a:rPr>
              <a:t>band model showing the electronic transitions in a TL material according to a simple two-level model: (a) generation of electrons and holes; (b) electron and hole trapping; (c) electron release due to thermal stimulation; (d) recombination. Solid circles are electrons, open circles are holes. Level </a:t>
            </a:r>
            <a:r>
              <a:rPr lang="en-US" sz="1800" i="1" dirty="0">
                <a:solidFill>
                  <a:srgbClr val="4D4D4D"/>
                </a:solidFill>
                <a:latin typeface="Times New Roman" pitchFamily="18" charset="0"/>
                <a:cs typeface="Times New Roman" pitchFamily="18" charset="0"/>
              </a:rPr>
              <a:t>T</a:t>
            </a:r>
            <a:r>
              <a:rPr lang="en-US" sz="1800" dirty="0">
                <a:solidFill>
                  <a:srgbClr val="4D4D4D"/>
                </a:solidFill>
                <a:latin typeface="Times New Roman" pitchFamily="18" charset="0"/>
                <a:cs typeface="Times New Roman" pitchFamily="18" charset="0"/>
              </a:rPr>
              <a:t> is a electron trap, level R is a recombination centre, </a:t>
            </a:r>
            <a:r>
              <a:rPr lang="en-US" sz="1800" i="1" dirty="0">
                <a:solidFill>
                  <a:srgbClr val="4D4D4D"/>
                </a:solidFill>
                <a:latin typeface="Times New Roman" pitchFamily="18" charset="0"/>
                <a:cs typeface="Times New Roman" pitchFamily="18" charset="0"/>
              </a:rPr>
              <a:t>Ef</a:t>
            </a:r>
            <a:r>
              <a:rPr lang="en-US" sz="1800" dirty="0">
                <a:solidFill>
                  <a:srgbClr val="4D4D4D"/>
                </a:solidFill>
                <a:latin typeface="Times New Roman" pitchFamily="18" charset="0"/>
                <a:cs typeface="Times New Roman" pitchFamily="18" charset="0"/>
              </a:rPr>
              <a:t> is Fermi level.</a:t>
            </a:r>
          </a:p>
        </p:txBody>
      </p:sp>
    </p:spTree>
    <p:extLst>
      <p:ext uri="{BB962C8B-B14F-4D97-AF65-F5344CB8AC3E}">
        <p14:creationId xmlns:p14="http://schemas.microsoft.com/office/powerpoint/2010/main" val="813300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a:spLocks noRot="1" noChangeAspect="1" noMove="1" noResize="1" noEditPoints="1" noAdjustHandles="1" noChangeArrowheads="1" noChangeShapeType="1" noTextEdit="1"/>
          </p:cNvSpPr>
          <p:nvPr/>
        </p:nvSpPr>
        <p:spPr>
          <a:xfrm>
            <a:off x="228600" y="1447800"/>
            <a:ext cx="8686800" cy="4209037"/>
          </a:xfrm>
          <a:prstGeom prst="rect">
            <a:avLst/>
          </a:prstGeom>
          <a:blipFill rotWithShape="1">
            <a:blip r:embed="rId2"/>
            <a:stretch>
              <a:fillRect l="-632" r="-702"/>
            </a:stretch>
          </a:blipFill>
        </p:spPr>
        <p:txBody>
          <a:bodyPr/>
          <a:lstStyle/>
          <a:p>
            <a:r>
              <a:rPr lang="ar-SA">
                <a:noFill/>
              </a:rPr>
              <a:t> </a:t>
            </a:r>
          </a:p>
        </p:txBody>
      </p:sp>
    </p:spTree>
    <p:extLst>
      <p:ext uri="{BB962C8B-B14F-4D97-AF65-F5344CB8AC3E}">
        <p14:creationId xmlns:p14="http://schemas.microsoft.com/office/powerpoint/2010/main" val="4277008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Rot="1" noChangeAspect="1" noMove="1" noResize="1" noEditPoints="1" noAdjustHandles="1" noChangeArrowheads="1" noChangeShapeType="1" noTextEdit="1"/>
          </p:cNvSpPr>
          <p:nvPr/>
        </p:nvSpPr>
        <p:spPr>
          <a:xfrm>
            <a:off x="457200" y="1600200"/>
            <a:ext cx="8382000" cy="3847207"/>
          </a:xfrm>
          <a:prstGeom prst="rect">
            <a:avLst/>
          </a:prstGeom>
          <a:blipFill rotWithShape="1">
            <a:blip r:embed="rId2"/>
            <a:stretch>
              <a:fillRect l="-582" t="-792" r="-727"/>
            </a:stretch>
          </a:blipFill>
        </p:spPr>
        <p:txBody>
          <a:bodyPr/>
          <a:lstStyle/>
          <a:p>
            <a:r>
              <a:rPr lang="ar-SA">
                <a:noFill/>
              </a:rPr>
              <a:t> </a:t>
            </a:r>
          </a:p>
        </p:txBody>
      </p:sp>
    </p:spTree>
    <p:extLst>
      <p:ext uri="{BB962C8B-B14F-4D97-AF65-F5344CB8AC3E}">
        <p14:creationId xmlns:p14="http://schemas.microsoft.com/office/powerpoint/2010/main" val="3077360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Rot="1" noChangeAspect="1" noMove="1" noResize="1" noEditPoints="1" noAdjustHandles="1" noChangeArrowheads="1" noChangeShapeType="1" noTextEdit="1"/>
          </p:cNvSpPr>
          <p:nvPr/>
        </p:nvSpPr>
        <p:spPr>
          <a:xfrm>
            <a:off x="533400" y="1219200"/>
            <a:ext cx="8229600" cy="5945410"/>
          </a:xfrm>
          <a:prstGeom prst="rect">
            <a:avLst/>
          </a:prstGeom>
          <a:blipFill rotWithShape="1">
            <a:blip r:embed="rId3"/>
            <a:stretch>
              <a:fillRect l="-815" t="-513" r="-741"/>
            </a:stretch>
          </a:blipFill>
        </p:spPr>
        <p:txBody>
          <a:bodyPr/>
          <a:lstStyle/>
          <a:p>
            <a:r>
              <a:rPr lang="ar-SA">
                <a:noFill/>
              </a:rPr>
              <a:t> </a:t>
            </a:r>
          </a:p>
        </p:txBody>
      </p:sp>
      <p:graphicFrame>
        <p:nvGraphicFramePr>
          <p:cNvPr id="11267" name="كائن 4"/>
          <p:cNvGraphicFramePr>
            <a:graphicFrameLocks noChangeAspect="1"/>
          </p:cNvGraphicFramePr>
          <p:nvPr/>
        </p:nvGraphicFramePr>
        <p:xfrm>
          <a:off x="1447800" y="2743200"/>
          <a:ext cx="6134100" cy="685800"/>
        </p:xfrm>
        <a:graphic>
          <a:graphicData uri="http://schemas.openxmlformats.org/presentationml/2006/ole">
            <mc:AlternateContent xmlns:mc="http://schemas.openxmlformats.org/markup-compatibility/2006">
              <mc:Choice xmlns:v="urn:schemas-microsoft-com:vml" Requires="v">
                <p:oleObj spid="_x0000_s207879" name="Equation" r:id="rId4" imgW="2120900" imgH="431800" progId="Equation.3">
                  <p:embed/>
                </p:oleObj>
              </mc:Choice>
              <mc:Fallback>
                <p:oleObj name="Equation" r:id="rId4" imgW="2120900" imgH="431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743200"/>
                        <a:ext cx="61341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028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1219200"/>
          <a:ext cx="7391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752600" y="2971800"/>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 name="مستطيل 1"/>
              <p:cNvSpPr/>
              <p:nvPr/>
            </p:nvSpPr>
            <p:spPr>
              <a:xfrm>
                <a:off x="457200" y="1676400"/>
                <a:ext cx="8229600" cy="1938992"/>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In the simple model s is considered as a constant (not temperature dependent) with a value in the order of the lattice vibration frequency, namely </a:t>
                </a:r>
                <a14:m>
                  <m:oMath xmlns:m="http://schemas.openxmlformats.org/officeDocument/2006/math">
                    <m:sSup>
                      <m:sSupPr>
                        <m:ctrlPr>
                          <a:rPr lang="en-US" sz="2000" i="1">
                            <a:latin typeface="Cambria Math"/>
                          </a:rPr>
                        </m:ctrlPr>
                      </m:sSupPr>
                      <m:e>
                        <m:r>
                          <a:rPr lang="en-US" sz="2000" i="1">
                            <a:latin typeface="Cambria Math"/>
                          </a:rPr>
                          <m:t>10</m:t>
                        </m:r>
                      </m:e>
                      <m:sup>
                        <m:r>
                          <a:rPr lang="en-US" sz="2000" i="1">
                            <a:latin typeface="Cambria Math"/>
                          </a:rPr>
                          <m:t>12</m:t>
                        </m:r>
                      </m:sup>
                    </m:sSup>
                    <m:r>
                      <a:rPr lang="en-US" sz="2000" i="1">
                        <a:latin typeface="Cambria Math"/>
                      </a:rPr>
                      <m:t> ± </m:t>
                    </m:r>
                    <m:sSup>
                      <m:sSupPr>
                        <m:ctrlPr>
                          <a:rPr lang="en-US" sz="2000" i="1">
                            <a:latin typeface="Cambria Math"/>
                          </a:rPr>
                        </m:ctrlPr>
                      </m:sSupPr>
                      <m:e>
                        <m:r>
                          <a:rPr lang="en-US" sz="2000" i="1">
                            <a:latin typeface="Cambria Math"/>
                          </a:rPr>
                          <m:t>10</m:t>
                        </m:r>
                      </m:e>
                      <m:sup>
                        <m:r>
                          <a:rPr lang="en-US" sz="2000" i="1">
                            <a:latin typeface="Cambria Math"/>
                          </a:rPr>
                          <m:t>14</m:t>
                        </m:r>
                      </m:sup>
                    </m:sSup>
                    <m:sSup>
                      <m:sSupPr>
                        <m:ctrlPr>
                          <a:rPr lang="en-US" sz="2000" i="1">
                            <a:latin typeface="Cambria Math"/>
                          </a:rPr>
                        </m:ctrlPr>
                      </m:sSupPr>
                      <m:e>
                        <m:r>
                          <a:rPr lang="en-US" sz="2000" i="1">
                            <a:latin typeface="Cambria Math"/>
                          </a:rPr>
                          <m:t>𝑠</m:t>
                        </m:r>
                      </m:e>
                      <m:sup>
                        <m:r>
                          <a:rPr lang="en-US" sz="2000" i="1">
                            <a:latin typeface="Cambria Math"/>
                          </a:rPr>
                          <m:t>−</m:t>
                        </m:r>
                        <m:r>
                          <a:rPr lang="en-US" sz="2000" i="1">
                            <a:latin typeface="Cambria Math"/>
                          </a:rPr>
                          <m:t>1</m:t>
                        </m:r>
                      </m:sup>
                    </m:sSup>
                  </m:oMath>
                </a14:m>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342900" indent="-342900" algn="just">
                  <a:buFont typeface="Arial" pitchFamily="34" charset="0"/>
                  <a:buChar char="•"/>
                </a:pPr>
                <a:endParaRPr lang="en-US" sz="2000" dirty="0">
                  <a:latin typeface="Times New Roman" pitchFamily="18" charset="0"/>
                  <a:cs typeface="Times New Roman" pitchFamily="18" charset="0"/>
                </a:endParaRPr>
              </a:p>
              <a:p>
                <a:pPr marL="342900" indent="-342900" algn="just">
                  <a:buFont typeface="Arial" pitchFamily="34" charset="0"/>
                  <a:buChar char="•"/>
                </a:pPr>
                <a:r>
                  <a:rPr lang="en-US" sz="2000" dirty="0" smtClean="0">
                    <a:latin typeface="Times New Roman" pitchFamily="18" charset="0"/>
                    <a:cs typeface="Times New Roman" pitchFamily="18" charset="0"/>
                  </a:rPr>
                  <a:t>E </a:t>
                </a:r>
                <a:r>
                  <a:rPr lang="en-US" sz="2000" dirty="0">
                    <a:latin typeface="Times New Roman" pitchFamily="18" charset="0"/>
                    <a:cs typeface="Times New Roman" pitchFamily="18" charset="0"/>
                  </a:rPr>
                  <a:t>is called the trap depth or activation energy, the energy needed to release an electron from the trap into the conduction band (see Fig. 2.10). </a:t>
                </a:r>
                <a:endParaRPr lang="ar-SA" sz="2000" dirty="0">
                  <a:latin typeface="Times New Roman" pitchFamily="18" charset="0"/>
                  <a:cs typeface="Times New Roman"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457200" y="1676400"/>
                <a:ext cx="8229600" cy="1938992"/>
              </a:xfrm>
              <a:prstGeom prst="rect">
                <a:avLst/>
              </a:prstGeom>
              <a:blipFill rotWithShape="1">
                <a:blip r:embed="rId2"/>
                <a:stretch>
                  <a:fillRect l="-593" t="-1572" r="-741" b="-4717"/>
                </a:stretch>
              </a:blipFill>
            </p:spPr>
            <p:txBody>
              <a:bodyPr/>
              <a:lstStyle/>
              <a:p>
                <a:r>
                  <a:rPr lang="ar-SA">
                    <a:noFill/>
                  </a:rPr>
                  <a:t> </a:t>
                </a:r>
              </a:p>
            </p:txBody>
          </p:sp>
        </mc:Fallback>
      </mc:AlternateContent>
    </p:spTree>
    <p:extLst>
      <p:ext uri="{BB962C8B-B14F-4D97-AF65-F5344CB8AC3E}">
        <p14:creationId xmlns:p14="http://schemas.microsoft.com/office/powerpoint/2010/main" val="2127245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Rot="1" noChangeAspect="1" noMove="1" noResize="1" noEditPoints="1" noAdjustHandles="1" noChangeArrowheads="1" noChangeShapeType="1" noTextEdit="1"/>
          </p:cNvSpPr>
          <p:nvPr/>
        </p:nvSpPr>
        <p:spPr>
          <a:xfrm>
            <a:off x="457200" y="1295400"/>
            <a:ext cx="8382000" cy="3199209"/>
          </a:xfrm>
          <a:prstGeom prst="rect">
            <a:avLst/>
          </a:prstGeom>
          <a:blipFill rotWithShape="1">
            <a:blip r:embed="rId2"/>
            <a:stretch>
              <a:fillRect l="-582" t="-954" r="-727" b="-2290"/>
            </a:stretch>
          </a:blipFill>
        </p:spPr>
        <p:txBody>
          <a:bodyPr/>
          <a:lstStyle/>
          <a:p>
            <a:r>
              <a:rPr lang="ar-SA">
                <a:noFill/>
              </a:rPr>
              <a:t> </a:t>
            </a:r>
          </a:p>
        </p:txBody>
      </p:sp>
    </p:spTree>
    <p:extLst>
      <p:ext uri="{BB962C8B-B14F-4D97-AF65-F5344CB8AC3E}">
        <p14:creationId xmlns:p14="http://schemas.microsoft.com/office/powerpoint/2010/main" val="3610152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Rot="1" noChangeAspect="1" noMove="1" noResize="1" noEditPoints="1" noAdjustHandles="1" noChangeArrowheads="1" noChangeShapeType="1" noTextEdit="1"/>
          </p:cNvSpPr>
          <p:nvPr/>
        </p:nvSpPr>
        <p:spPr>
          <a:xfrm>
            <a:off x="475343" y="1447800"/>
            <a:ext cx="8153400" cy="2554545"/>
          </a:xfrm>
          <a:prstGeom prst="rect">
            <a:avLst/>
          </a:prstGeom>
          <a:blipFill rotWithShape="1">
            <a:blip r:embed="rId2"/>
            <a:stretch>
              <a:fillRect l="-673" t="-1193" r="-748" b="-3103"/>
            </a:stretch>
          </a:blipFill>
        </p:spPr>
        <p:txBody>
          <a:bodyPr/>
          <a:lstStyle/>
          <a:p>
            <a:r>
              <a:rPr lang="ar-SA">
                <a:noFill/>
              </a:rPr>
              <a:t> </a:t>
            </a:r>
          </a:p>
        </p:txBody>
      </p:sp>
    </p:spTree>
    <p:extLst>
      <p:ext uri="{BB962C8B-B14F-4D97-AF65-F5344CB8AC3E}">
        <p14:creationId xmlns:p14="http://schemas.microsoft.com/office/powerpoint/2010/main" val="4199127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Rot="1" noChangeAspect="1" noMove="1" noResize="1" noEditPoints="1" noAdjustHandles="1" noChangeArrowheads="1" noChangeShapeType="1" noTextEdit="1"/>
          </p:cNvSpPr>
          <p:nvPr/>
        </p:nvSpPr>
        <p:spPr>
          <a:xfrm>
            <a:off x="533400" y="1524000"/>
            <a:ext cx="8305800" cy="4154984"/>
          </a:xfrm>
          <a:prstGeom prst="rect">
            <a:avLst/>
          </a:prstGeom>
          <a:blipFill rotWithShape="1">
            <a:blip r:embed="rId2"/>
            <a:stretch>
              <a:fillRect l="-661" t="-733" r="-734"/>
            </a:stretch>
          </a:blipFill>
        </p:spPr>
        <p:txBody>
          <a:bodyPr/>
          <a:lstStyle/>
          <a:p>
            <a:r>
              <a:rPr lang="ar-SA">
                <a:noFill/>
              </a:rPr>
              <a:t> </a:t>
            </a:r>
          </a:p>
        </p:txBody>
      </p:sp>
    </p:spTree>
    <p:extLst>
      <p:ext uri="{BB962C8B-B14F-4D97-AF65-F5344CB8AC3E}">
        <p14:creationId xmlns:p14="http://schemas.microsoft.com/office/powerpoint/2010/main" val="301059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كائن 4"/>
          <p:cNvGraphicFramePr>
            <a:graphicFrameLocks noChangeAspect="1"/>
          </p:cNvGraphicFramePr>
          <p:nvPr>
            <p:extLst>
              <p:ext uri="{D42A27DB-BD31-4B8C-83A1-F6EECF244321}">
                <p14:modId xmlns:p14="http://schemas.microsoft.com/office/powerpoint/2010/main" val="479481059"/>
              </p:ext>
            </p:extLst>
          </p:nvPr>
        </p:nvGraphicFramePr>
        <p:xfrm>
          <a:off x="781050" y="1379538"/>
          <a:ext cx="7581900" cy="1058862"/>
        </p:xfrm>
        <a:graphic>
          <a:graphicData uri="http://schemas.openxmlformats.org/presentationml/2006/ole">
            <mc:AlternateContent xmlns:mc="http://schemas.openxmlformats.org/markup-compatibility/2006">
              <mc:Choice xmlns:v="urn:schemas-microsoft-com:vml" Requires="v">
                <p:oleObj spid="_x0000_s213001" name="Equation" r:id="rId3" imgW="5067000" imgH="647640" progId="Equation.3">
                  <p:embed/>
                </p:oleObj>
              </mc:Choice>
              <mc:Fallback>
                <p:oleObj name="Equation" r:id="rId3" imgW="5067000" imgH="647640" progId="Equation.3">
                  <p:embed/>
                  <p:pic>
                    <p:nvPicPr>
                      <p:cNvPr id="0" name="Picture 5"/>
                      <p:cNvPicPr>
                        <a:picLocks noChangeAspect="1" noChangeArrowheads="1"/>
                      </p:cNvPicPr>
                      <p:nvPr/>
                    </p:nvPicPr>
                    <p:blipFill>
                      <a:blip r:embed="rId4"/>
                      <a:srcRect/>
                      <a:stretch>
                        <a:fillRect/>
                      </a:stretch>
                    </p:blipFill>
                    <p:spPr bwMode="auto">
                      <a:xfrm>
                        <a:off x="781050" y="1379538"/>
                        <a:ext cx="7581900" cy="105886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 name="مستطيل 1"/>
              <p:cNvSpPr/>
              <p:nvPr/>
            </p:nvSpPr>
            <p:spPr>
              <a:xfrm>
                <a:off x="333829" y="2743200"/>
                <a:ext cx="8534400" cy="2862322"/>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m </a:t>
                </a:r>
                <a14:m>
                  <m:oMath xmlns:m="http://schemas.openxmlformats.org/officeDocument/2006/math">
                    <m:r>
                      <a:rPr lang="en-US" sz="2000" i="1">
                        <a:latin typeface="Cambria Math"/>
                      </a:rPr>
                      <m:t>(</m:t>
                    </m:r>
                  </m:oMath>
                </a14:m>
                <a:r>
                  <a:rPr lang="en-US" sz="2000" dirty="0">
                    <a:latin typeface="Times New Roman" pitchFamily="18" charset="0"/>
                    <a:cs typeface="Times New Roman" pitchFamily="18" charset="0"/>
                  </a:rPr>
                  <a:t>m</a:t>
                </a:r>
                <a:r>
                  <a:rPr lang="en-US" sz="2000" baseline="30000" dirty="0">
                    <a:latin typeface="Times New Roman" pitchFamily="18" charset="0"/>
                    <a:cs typeface="Times New Roman" pitchFamily="18" charset="0"/>
                  </a:rPr>
                  <a:t>-3</a:t>
                </a:r>
                <a14:m>
                  <m:oMath xmlns:m="http://schemas.openxmlformats.org/officeDocument/2006/math">
                    <m:r>
                      <a:rPr lang="en-US" sz="2000" i="1">
                        <a:latin typeface="Cambria Math"/>
                      </a:rPr>
                      <m:t>)</m:t>
                    </m:r>
                  </m:oMath>
                </a14:m>
                <a:r>
                  <a:rPr lang="en-US" sz="2000" dirty="0">
                    <a:latin typeface="Times New Roman" pitchFamily="18" charset="0"/>
                    <a:cs typeface="Times New Roman" pitchFamily="18" charset="0"/>
                  </a:rPr>
                  <a:t> is the concentration of holes trapped at R </a:t>
                </a:r>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marL="342900" indent="-342900" algn="just">
                  <a:buFont typeface="Arial" pitchFamily="34" charset="0"/>
                  <a:buChar char="•"/>
                </a:pPr>
                <a14:m>
                  <m:oMath xmlns:m="http://schemas.openxmlformats.org/officeDocument/2006/math">
                    <m:sSub>
                      <m:sSubPr>
                        <m:ctrlPr>
                          <a:rPr lang="en-US" sz="2000" i="1">
                            <a:latin typeface="Cambria Math"/>
                          </a:rPr>
                        </m:ctrlPr>
                      </m:sSubPr>
                      <m:e>
                        <m:r>
                          <a:rPr lang="en-US" sz="2000" i="1">
                            <a:latin typeface="Cambria Math"/>
                          </a:rPr>
                          <m:t>𝑛</m:t>
                        </m:r>
                      </m:e>
                      <m:sub>
                        <m:r>
                          <a:rPr lang="en-US" sz="2000" i="1">
                            <a:latin typeface="Cambria Math"/>
                          </a:rPr>
                          <m:t>𝑐</m:t>
                        </m:r>
                      </m:sub>
                    </m:sSub>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concentration of free electrons in the conduction </a:t>
                </a:r>
                <a:r>
                  <a:rPr lang="en-US" sz="2000" dirty="0" smtClean="0">
                    <a:latin typeface="Times New Roman" pitchFamily="18" charset="0"/>
                    <a:cs typeface="Times New Roman" pitchFamily="18" charset="0"/>
                  </a:rPr>
                  <a:t>band.</a:t>
                </a:r>
              </a:p>
              <a:p>
                <a:pPr marL="342900" indent="-342900" algn="just">
                  <a:buFont typeface="Arial" pitchFamily="34" charset="0"/>
                  <a:buChar char="•"/>
                </a:pPr>
                <a:endParaRPr lang="en-US" sz="2000" dirty="0" smtClean="0">
                  <a:latin typeface="Times New Roman" pitchFamily="18" charset="0"/>
                  <a:cs typeface="Times New Roman" pitchFamily="18" charset="0"/>
                </a:endParaRPr>
              </a:p>
              <a:p>
                <a:pPr marL="342900" indent="-342900" algn="just">
                  <a:buFont typeface="Arial" pitchFamily="34" charset="0"/>
                  <a:buChar char="•"/>
                </a:pPr>
                <a:r>
                  <a:rPr lang="en-US" sz="2000" dirty="0" smtClean="0">
                    <a:latin typeface="Times New Roman" pitchFamily="18" charset="0"/>
                    <a:cs typeface="Times New Roman" pitchFamily="18" charset="0"/>
                  </a:rPr>
                  <a:t> with </a:t>
                </a:r>
                <a:r>
                  <a:rPr lang="en-US" sz="2000" dirty="0">
                    <a:latin typeface="Times New Roman" pitchFamily="18" charset="0"/>
                    <a:cs typeface="Times New Roman" pitchFamily="18" charset="0"/>
                  </a:rPr>
                  <a:t>the constant A the recombination probability expressed in units of volume per unit time which is assumed to be independent of the temperature. </a:t>
                </a: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marL="342900" indent="-342900" algn="just">
                  <a:buFont typeface="Arial" pitchFamily="34" charset="0"/>
                  <a:buChar char="•"/>
                </a:pPr>
                <a:r>
                  <a:rPr lang="en-US" sz="2000" dirty="0">
                    <a:latin typeface="Times New Roman" pitchFamily="18" charset="0"/>
                    <a:cs typeface="Times New Roman" pitchFamily="18" charset="0"/>
                  </a:rPr>
                  <a:t>with N the concentration of electron traps and </a:t>
                </a:r>
                <a14:m>
                  <m:oMath xmlns:m="http://schemas.openxmlformats.org/officeDocument/2006/math">
                    <m:sSub>
                      <m:sSubPr>
                        <m:ctrlPr>
                          <a:rPr lang="en-US" sz="2000" i="1">
                            <a:latin typeface="Cambria Math"/>
                          </a:rPr>
                        </m:ctrlPr>
                      </m:sSubPr>
                      <m:e>
                        <m:r>
                          <a:rPr lang="en-US" sz="2000" i="1">
                            <a:latin typeface="Cambria Math"/>
                          </a:rPr>
                          <m:t>𝐴</m:t>
                        </m:r>
                      </m:e>
                      <m:sub>
                        <m:r>
                          <a:rPr lang="en-US" sz="2000" i="1">
                            <a:latin typeface="Cambria Math"/>
                          </a:rPr>
                          <m:t>𝑟</m:t>
                        </m:r>
                      </m:sub>
                    </m:sSub>
                  </m:oMath>
                </a14:m>
                <a:r>
                  <a:rPr lang="en-US" sz="2000" dirty="0">
                    <a:latin typeface="Times New Roman" pitchFamily="18" charset="0"/>
                    <a:cs typeface="Times New Roman" pitchFamily="18" charset="0"/>
                  </a:rPr>
                  <a:t> the probability of </a:t>
                </a:r>
                <a:r>
                  <a:rPr lang="en-US" sz="2000" dirty="0" err="1">
                    <a:latin typeface="Times New Roman" pitchFamily="18" charset="0"/>
                    <a:cs typeface="Times New Roman" pitchFamily="18" charset="0"/>
                  </a:rPr>
                  <a:t>retrapping</a:t>
                </a:r>
                <a:r>
                  <a:rPr lang="en-US" sz="2000" dirty="0">
                    <a:latin typeface="Times New Roman" pitchFamily="18" charset="0"/>
                    <a:cs typeface="Times New Roman" pitchFamily="18" charset="0"/>
                  </a:rPr>
                  <a:t> (m</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/s) . </a:t>
                </a:r>
                <a:endParaRPr lang="ar-SA" sz="2000" dirty="0">
                  <a:latin typeface="Times New Roman" pitchFamily="18" charset="0"/>
                  <a:cs typeface="Times New Roman"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333829" y="2743200"/>
                <a:ext cx="8534400" cy="2862322"/>
              </a:xfrm>
              <a:prstGeom prst="rect">
                <a:avLst/>
              </a:prstGeom>
              <a:blipFill rotWithShape="1">
                <a:blip r:embed="rId5"/>
                <a:stretch>
                  <a:fillRect l="-643" t="-1064" r="-714" b="-2766"/>
                </a:stretch>
              </a:blipFill>
            </p:spPr>
            <p:txBody>
              <a:bodyPr/>
              <a:lstStyle/>
              <a:p>
                <a:r>
                  <a:rPr lang="ar-SA">
                    <a:noFill/>
                  </a:rPr>
                  <a:t> </a:t>
                </a:r>
              </a:p>
            </p:txBody>
          </p:sp>
        </mc:Fallback>
      </mc:AlternateContent>
      <p:sp>
        <p:nvSpPr>
          <p:cNvPr id="3" name="مستطيل 2"/>
          <p:cNvSpPr/>
          <p:nvPr/>
        </p:nvSpPr>
        <p:spPr>
          <a:xfrm>
            <a:off x="770578" y="457200"/>
            <a:ext cx="3078022" cy="523220"/>
          </a:xfrm>
          <a:prstGeom prst="rect">
            <a:avLst/>
          </a:prstGeom>
        </p:spPr>
        <p:txBody>
          <a:bodyPr wrap="none">
            <a:spAutoFit/>
          </a:bodyPr>
          <a:lstStyle/>
          <a:p>
            <a:pPr algn="l"/>
            <a:r>
              <a:rPr lang="en-US" sz="2800" dirty="0" smtClean="0">
                <a:solidFill>
                  <a:schemeClr val="bg1"/>
                </a:solidFill>
                <a:latin typeface="Times New Roman" pitchFamily="18" charset="0"/>
                <a:cs typeface="Times New Roman" pitchFamily="18" charset="0"/>
              </a:rPr>
              <a:t>The intensity of TL:</a:t>
            </a:r>
            <a:endParaRPr lang="ar-SA"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5673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720249" cy="523220"/>
          </a:xfrm>
          <a:prstGeom prst="rect">
            <a:avLst/>
          </a:prstGeom>
        </p:spPr>
        <p:txBody>
          <a:bodyPr wrap="none">
            <a:spAutoFit/>
          </a:bodyPr>
          <a:lstStyle/>
          <a:p>
            <a:pPr>
              <a:buFont typeface="Wingdings" pitchFamily="2" charset="2"/>
              <a:buChar char="ü"/>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Applications of TLD</a:t>
            </a:r>
            <a:endParaRPr lang="en-US" sz="2800" dirty="0"/>
          </a:p>
        </p:txBody>
      </p:sp>
      <p:sp>
        <p:nvSpPr>
          <p:cNvPr id="4" name="Rectangle 3"/>
          <p:cNvSpPr/>
          <p:nvPr/>
        </p:nvSpPr>
        <p:spPr bwMode="auto">
          <a:xfrm>
            <a:off x="2514600" y="1447800"/>
            <a:ext cx="3124200" cy="609600"/>
          </a:xfrm>
          <a:prstGeom prst="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Applications</a:t>
            </a:r>
            <a:r>
              <a:rPr kumimoji="0" lang="en-US" sz="2000" b="1" i="0" u="none" strike="noStrike" cap="none" normalizeH="0" dirty="0" smtClean="0">
                <a:ln>
                  <a:noFill/>
                </a:ln>
                <a:solidFill>
                  <a:schemeClr val="tx1"/>
                </a:solidFill>
                <a:effectLst/>
                <a:latin typeface="Times New Roman" pitchFamily="18" charset="0"/>
                <a:cs typeface="Times New Roman" pitchFamily="18" charset="0"/>
              </a:rPr>
              <a:t> of TLD</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7" name="Straight Arrow Connector 6"/>
          <p:cNvCxnSpPr/>
          <p:nvPr/>
        </p:nvCxnSpPr>
        <p:spPr bwMode="auto">
          <a:xfrm rot="5400000">
            <a:off x="3771105" y="2247106"/>
            <a:ext cx="381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4191000" y="2438400"/>
            <a:ext cx="29718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a:off x="762000" y="2438400"/>
            <a:ext cx="38862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rot="5400000">
            <a:off x="5296694" y="2628106"/>
            <a:ext cx="381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rot="5400000">
            <a:off x="2172494" y="2628106"/>
            <a:ext cx="381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rot="5400000">
            <a:off x="572294" y="2628106"/>
            <a:ext cx="381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bwMode="auto">
          <a:xfrm rot="5400000">
            <a:off x="6973094" y="2628106"/>
            <a:ext cx="381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18" name="Rounded Rectangle 17"/>
          <p:cNvSpPr/>
          <p:nvPr/>
        </p:nvSpPr>
        <p:spPr bwMode="auto">
          <a:xfrm>
            <a:off x="228600" y="2819400"/>
            <a:ext cx="1371600" cy="13716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Medicine</a:t>
            </a:r>
            <a:endParaRPr kumimoji="0" lang="en-US" sz="2000"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a:off x="4876800" y="2819400"/>
            <a:ext cx="1371600" cy="13716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Personnel </a:t>
            </a:r>
          </a:p>
          <a:p>
            <a:r>
              <a:rPr lang="en-US" sz="2000" dirty="0" smtClean="0">
                <a:latin typeface="Times New Roman" pitchFamily="18" charset="0"/>
                <a:cs typeface="Times New Roman" pitchFamily="18" charset="0"/>
              </a:rPr>
              <a:t>dosimetry </a:t>
            </a:r>
          </a:p>
        </p:txBody>
      </p:sp>
      <p:sp>
        <p:nvSpPr>
          <p:cNvPr id="20" name="Rounded Rectangle 19"/>
          <p:cNvSpPr/>
          <p:nvPr/>
        </p:nvSpPr>
        <p:spPr bwMode="auto">
          <a:xfrm>
            <a:off x="1752600" y="2819400"/>
            <a:ext cx="1371600" cy="13716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en-US" sz="2000" dirty="0" smtClean="0">
                <a:latin typeface="Times New Roman" pitchFamily="18" charset="0"/>
                <a:cs typeface="Times New Roman" pitchFamily="18" charset="0"/>
              </a:rPr>
              <a:t>Biology </a:t>
            </a:r>
          </a:p>
          <a:p>
            <a:pPr algn="l"/>
            <a:r>
              <a:rPr lang="en-US" sz="2000" dirty="0" smtClean="0">
                <a:latin typeface="Times New Roman" pitchFamily="18" charset="0"/>
                <a:cs typeface="Times New Roman" pitchFamily="18" charset="0"/>
              </a:rPr>
              <a:t>and </a:t>
            </a:r>
          </a:p>
          <a:p>
            <a:pPr algn="l"/>
            <a:r>
              <a:rPr lang="en-US" sz="2000" dirty="0" smtClean="0">
                <a:latin typeface="Times New Roman" pitchFamily="18" charset="0"/>
                <a:cs typeface="Times New Roman" pitchFamily="18" charset="0"/>
              </a:rPr>
              <a:t>Related </a:t>
            </a:r>
          </a:p>
          <a:p>
            <a:pPr algn="l"/>
            <a:r>
              <a:rPr lang="en-US" sz="2000" dirty="0" smtClean="0">
                <a:latin typeface="Times New Roman" pitchFamily="18" charset="0"/>
                <a:cs typeface="Times New Roman" pitchFamily="18" charset="0"/>
              </a:rPr>
              <a:t>fields </a:t>
            </a:r>
          </a:p>
        </p:txBody>
      </p:sp>
      <p:sp>
        <p:nvSpPr>
          <p:cNvPr id="21" name="Rounded Rectangle 20"/>
          <p:cNvSpPr/>
          <p:nvPr/>
        </p:nvSpPr>
        <p:spPr bwMode="auto">
          <a:xfrm>
            <a:off x="6553200" y="2819400"/>
            <a:ext cx="1600200" cy="12954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Environmental </a:t>
            </a:r>
          </a:p>
          <a:p>
            <a:r>
              <a:rPr lang="en-US" sz="2000" dirty="0" smtClean="0">
                <a:latin typeface="Times New Roman" pitchFamily="18" charset="0"/>
                <a:cs typeface="Times New Roman" pitchFamily="18" charset="0"/>
              </a:rPr>
              <a:t>monitoring</a:t>
            </a:r>
          </a:p>
        </p:txBody>
      </p:sp>
      <p:cxnSp>
        <p:nvCxnSpPr>
          <p:cNvPr id="22" name="Straight Arrow Connector 21"/>
          <p:cNvCxnSpPr/>
          <p:nvPr/>
        </p:nvCxnSpPr>
        <p:spPr bwMode="auto">
          <a:xfrm rot="5400000">
            <a:off x="3772694" y="2628106"/>
            <a:ext cx="381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3" name="Rounded Rectangle 22"/>
          <p:cNvSpPr/>
          <p:nvPr/>
        </p:nvSpPr>
        <p:spPr bwMode="auto">
          <a:xfrm>
            <a:off x="3276600" y="2819400"/>
            <a:ext cx="1447800" cy="13716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Reactor </a:t>
            </a:r>
          </a:p>
          <a:p>
            <a:r>
              <a:rPr lang="en-US" sz="2000" dirty="0" smtClean="0">
                <a:latin typeface="Times New Roman" pitchFamily="18" charset="0"/>
                <a:cs typeface="Times New Roman" pitchFamily="18" charset="0"/>
              </a:rPr>
              <a:t>engineering</a:t>
            </a:r>
          </a:p>
        </p:txBody>
      </p:sp>
      <p:sp>
        <p:nvSpPr>
          <p:cNvPr id="26" name="Rounded Rectangle 25"/>
          <p:cNvSpPr/>
          <p:nvPr/>
        </p:nvSpPr>
        <p:spPr bwMode="auto">
          <a:xfrm>
            <a:off x="1371600" y="4495800"/>
            <a:ext cx="3352800" cy="9906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en-US" sz="2000" dirty="0" smtClean="0">
                <a:latin typeface="Times New Roman" pitchFamily="18" charset="0"/>
                <a:cs typeface="Times New Roman" pitchFamily="18" charset="0"/>
              </a:rPr>
              <a:t>Radiotherapy measurements</a:t>
            </a:r>
            <a:endParaRPr kumimoji="0" lang="en-US" sz="2000" b="0" i="0" u="none" strike="noStrike" cap="none" normalizeH="0" baseline="0" dirty="0" smtClean="0">
              <a:ln>
                <a:noFill/>
              </a:ln>
              <a:solidFill>
                <a:schemeClr val="tx1"/>
              </a:solidFill>
              <a:effectLst/>
              <a:latin typeface="Arial" charset="0"/>
            </a:endParaRPr>
          </a:p>
        </p:txBody>
      </p:sp>
      <p:sp>
        <p:nvSpPr>
          <p:cNvPr id="27" name="Rounded Rectangle 26"/>
          <p:cNvSpPr/>
          <p:nvPr/>
        </p:nvSpPr>
        <p:spPr bwMode="auto">
          <a:xfrm>
            <a:off x="1295400" y="5562600"/>
            <a:ext cx="4191000" cy="9906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r>
              <a:rPr lang="en-US" sz="2000" dirty="0" smtClean="0">
                <a:latin typeface="Times New Roman" pitchFamily="18" charset="0"/>
                <a:cs typeface="Times New Roman" pitchFamily="18" charset="0"/>
              </a:rPr>
              <a:t>Diagnostic radiology measurements</a:t>
            </a:r>
            <a:endParaRPr kumimoji="0" lang="en-US" sz="2000" b="0" i="0" u="none" strike="noStrike" cap="none" normalizeH="0" baseline="0" dirty="0" smtClean="0">
              <a:ln>
                <a:noFill/>
              </a:ln>
              <a:solidFill>
                <a:schemeClr val="tx1"/>
              </a:solidFill>
              <a:effectLst/>
              <a:latin typeface="Arial" charset="0"/>
            </a:endParaRPr>
          </a:p>
        </p:txBody>
      </p:sp>
      <p:cxnSp>
        <p:nvCxnSpPr>
          <p:cNvPr id="50" name="Curved Connector 49"/>
          <p:cNvCxnSpPr/>
          <p:nvPr/>
        </p:nvCxnSpPr>
        <p:spPr bwMode="auto">
          <a:xfrm rot="16200000" flipH="1">
            <a:off x="57150" y="4819650"/>
            <a:ext cx="1790700" cy="685800"/>
          </a:xfrm>
          <a:prstGeom prst="curvedConnector3">
            <a:avLst>
              <a:gd name="adj1" fmla="val 50000"/>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1" name="Curved Connector 50"/>
          <p:cNvCxnSpPr>
            <a:endCxn id="26" idx="1"/>
          </p:cNvCxnSpPr>
          <p:nvPr/>
        </p:nvCxnSpPr>
        <p:spPr bwMode="auto">
          <a:xfrm rot="16200000" flipH="1">
            <a:off x="590550" y="4210050"/>
            <a:ext cx="800100" cy="762000"/>
          </a:xfrm>
          <a:prstGeom prst="curvedConnector2">
            <a:avLst/>
          </a:prstGeom>
          <a:ln>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2849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6019800" cy="523220"/>
          </a:xfrm>
          <a:prstGeom prst="rect">
            <a:avLst/>
          </a:prstGeom>
        </p:spPr>
        <p:txBody>
          <a:bodyPr wrap="square">
            <a:spAutoFit/>
          </a:bodyPr>
          <a:lstStyle/>
          <a:p>
            <a:pPr marL="342900" lvl="0" indent="-342900" algn="l">
              <a:spcBef>
                <a:spcPct val="20000"/>
              </a:spcBef>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  Application of TLD in medicine</a:t>
            </a:r>
          </a:p>
        </p:txBody>
      </p:sp>
      <p:sp>
        <p:nvSpPr>
          <p:cNvPr id="6" name="Rectangle 5"/>
          <p:cNvSpPr/>
          <p:nvPr/>
        </p:nvSpPr>
        <p:spPr>
          <a:xfrm>
            <a:off x="304800" y="1428690"/>
            <a:ext cx="3589637" cy="400110"/>
          </a:xfrm>
          <a:prstGeom prst="rect">
            <a:avLst/>
          </a:prstGeom>
        </p:spPr>
        <p:txBody>
          <a:bodyPr wrap="none">
            <a:spAutoFit/>
          </a:bodyPr>
          <a:lstStyle/>
          <a:p>
            <a:pPr algn="l"/>
            <a:r>
              <a:rPr lang="en-US" sz="2000" b="1" dirty="0" smtClean="0">
                <a:latin typeface="Times New Roman" pitchFamily="18" charset="0"/>
                <a:cs typeface="Times New Roman" pitchFamily="18" charset="0"/>
              </a:rPr>
              <a:t>I. Radiotherapy measurements</a:t>
            </a:r>
            <a:endParaRPr lang="en-US" sz="2000" b="1" dirty="0" smtClean="0"/>
          </a:p>
        </p:txBody>
      </p:sp>
      <p:sp>
        <p:nvSpPr>
          <p:cNvPr id="7" name="عنصر نائب للمحتوى 2"/>
          <p:cNvSpPr txBox="1">
            <a:spLocks/>
          </p:cNvSpPr>
          <p:nvPr/>
        </p:nvSpPr>
        <p:spPr>
          <a:xfrm>
            <a:off x="304800" y="1524000"/>
            <a:ext cx="8229600" cy="4572000"/>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The difficulties of accurately predicting absorbed doses in radiotherapy by calculation have in the past led to the development of in vivo measurement techniques</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Thermoluminescence dosimetry has proved a useful technique for a variety of purposes in radiotherapy, including measurements of therapy machine output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Thermoluminescence dosimetry has proved to be a useful method in the comparison of patient absorbed dose from these new techniques as well as from the more  traditional ones.</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ar-SA"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فرعي 2"/>
          <p:cNvSpPr txBox="1">
            <a:spLocks/>
          </p:cNvSpPr>
          <p:nvPr/>
        </p:nvSpPr>
        <p:spPr bwMode="auto">
          <a:xfrm>
            <a:off x="0" y="1905000"/>
            <a:ext cx="85344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Diagnostic absorbed dose measurements are important for:</a:t>
            </a: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1028700" lvl="1" indent="-571500" algn="just">
              <a:spcBef>
                <a:spcPct val="20000"/>
              </a:spcBef>
              <a:buFontTx/>
              <a:buAutoNum type="romanLcParenBoth"/>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Improving the design of equipment to reduce patient absorbed dose.</a:t>
            </a:r>
          </a:p>
          <a:p>
            <a:pPr marL="1028700" lvl="1" indent="-571500" algn="just">
              <a:spcBef>
                <a:spcPct val="20000"/>
              </a:spcBef>
            </a:pPr>
            <a:endPar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1028700" lvl="1" indent="-571500" algn="just">
              <a:spcBef>
                <a:spcPct val="20000"/>
              </a:spcBef>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(ii)  Providing a measurement database for epidemiological analysis</a:t>
            </a:r>
            <a:r>
              <a:rPr kumimoji="0" lang="en-US" sz="20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of population radiation absorbed dose from diagnostic radiology.</a:t>
            </a:r>
          </a:p>
          <a:p>
            <a:pPr marL="571500" marR="0" lvl="0" indent="-571500" algn="l" defTabSz="914400" rtl="0" eaLnBrk="1" fontAlgn="base" latinLnBrk="0" hangingPunct="1">
              <a:lnSpc>
                <a:spcPct val="100000"/>
              </a:lnSpc>
              <a:spcBef>
                <a:spcPct val="20000"/>
              </a:spcBef>
              <a:spcAft>
                <a:spcPct val="0"/>
              </a:spcAft>
              <a:buClrTx/>
              <a:buSzTx/>
              <a:buFontTx/>
              <a:buAutoNum type="romanLcParenBoth"/>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ar-SA"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228600" y="1352490"/>
            <a:ext cx="4405565" cy="400110"/>
          </a:xfrm>
          <a:prstGeom prst="rect">
            <a:avLst/>
          </a:prstGeom>
        </p:spPr>
        <p:txBody>
          <a:bodyPr wrap="none">
            <a:spAutoFit/>
          </a:bodyPr>
          <a:lstStyle/>
          <a:p>
            <a:pPr algn="l"/>
            <a:r>
              <a:rPr lang="en-US" sz="2000" b="1" dirty="0" smtClean="0">
                <a:latin typeface="Times New Roman" pitchFamily="18" charset="0"/>
                <a:cs typeface="Times New Roman" pitchFamily="18" charset="0"/>
              </a:rPr>
              <a:t>II. Diagnostic radiology measurements</a:t>
            </a:r>
          </a:p>
        </p:txBody>
      </p:sp>
    </p:spTree>
    <p:extLst>
      <p:ext uri="{BB962C8B-B14F-4D97-AF65-F5344CB8AC3E}">
        <p14:creationId xmlns:p14="http://schemas.microsoft.com/office/powerpoint/2010/main" val="1640840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371600"/>
            <a:ext cx="8229600" cy="4495800"/>
          </a:xfrm>
        </p:spPr>
        <p:txBody>
          <a:bodyPr>
            <a:noAutofit/>
          </a:bodyPr>
          <a:lstStyle/>
          <a:p>
            <a:pPr algn="just" rtl="0">
              <a:buNone/>
            </a:pPr>
            <a:r>
              <a:rPr lang="en-US" sz="2400" dirty="0" smtClean="0">
                <a:latin typeface="Times New Roman" pitchFamily="18" charset="0"/>
                <a:cs typeface="Times New Roman" pitchFamily="18" charset="0"/>
              </a:rPr>
              <a:t>Applications in the following fields are given as</a:t>
            </a:r>
          </a:p>
          <a:p>
            <a:pPr algn="just" rtl="0">
              <a:buNone/>
            </a:pPr>
            <a:r>
              <a:rPr lang="en-US" sz="2400" dirty="0" smtClean="0">
                <a:latin typeface="Times New Roman" pitchFamily="18" charset="0"/>
                <a:cs typeface="Times New Roman" pitchFamily="18" charset="0"/>
              </a:rPr>
              <a:t> </a:t>
            </a:r>
          </a:p>
          <a:p>
            <a:pPr marL="857250" lvl="1" indent="-457200" algn="justLow">
              <a:buFont typeface="Arial" pitchFamily="34" charset="0"/>
              <a:buChar char="•"/>
            </a:pPr>
            <a:r>
              <a:rPr lang="en-US" sz="2000" dirty="0" smtClean="0">
                <a:latin typeface="Times New Roman" pitchFamily="18" charset="0"/>
                <a:cs typeface="Times New Roman" pitchFamily="18" charset="0"/>
              </a:rPr>
              <a:t> Animal experiments  . </a:t>
            </a:r>
          </a:p>
          <a:p>
            <a:pPr marL="857250" lvl="1" indent="-457200" algn="justLow">
              <a:buFont typeface="Arial" pitchFamily="34" charset="0"/>
              <a:buChar char="•"/>
            </a:pPr>
            <a:r>
              <a:rPr lang="en-US" sz="2000" dirty="0" smtClean="0">
                <a:latin typeface="Times New Roman" pitchFamily="18" charset="0"/>
                <a:cs typeface="Times New Roman" pitchFamily="18" charset="0"/>
              </a:rPr>
              <a:t> Bone dosimetry . </a:t>
            </a:r>
          </a:p>
          <a:p>
            <a:pPr marL="857250" lvl="1" indent="-457200" algn="justLow">
              <a:buFont typeface="Arial" pitchFamily="34" charset="0"/>
              <a:buChar char="•"/>
            </a:pPr>
            <a:r>
              <a:rPr lang="en-US" sz="2000" dirty="0" smtClean="0">
                <a:latin typeface="Times New Roman" pitchFamily="18" charset="0"/>
                <a:cs typeface="Times New Roman" pitchFamily="18" charset="0"/>
              </a:rPr>
              <a:t> Photon radiation quality measurements .</a:t>
            </a:r>
          </a:p>
          <a:p>
            <a:pPr marL="857250" lvl="1" indent="-457200" algn="justLow">
              <a:buFont typeface="Arial" pitchFamily="34" charset="0"/>
              <a:buChar char="•"/>
            </a:pPr>
            <a:r>
              <a:rPr lang="en-US" sz="2000" dirty="0" smtClean="0">
                <a:latin typeface="Times New Roman" pitchFamily="18" charset="0"/>
                <a:cs typeface="Times New Roman" pitchFamily="18" charset="0"/>
              </a:rPr>
              <a:t> Toxicity determinations . </a:t>
            </a:r>
          </a:p>
          <a:p>
            <a:pPr marL="857250" lvl="1" indent="-457200" algn="justLow">
              <a:buFont typeface="Arial" pitchFamily="34" charset="0"/>
              <a:buChar char="•"/>
            </a:pPr>
            <a:r>
              <a:rPr lang="en-US" sz="2000" dirty="0" smtClean="0">
                <a:latin typeface="Times New Roman" pitchFamily="18" charset="0"/>
                <a:cs typeface="Times New Roman" pitchFamily="18" charset="0"/>
              </a:rPr>
              <a:t>General biology and biochemistry .</a:t>
            </a:r>
          </a:p>
          <a:p>
            <a:pPr marL="857250" lvl="1" indent="-457200" algn="justLow">
              <a:buFont typeface="Arial" pitchFamily="34" charset="0"/>
              <a:buChar char="•"/>
            </a:pPr>
            <a:r>
              <a:rPr lang="en-US" sz="2000" dirty="0" smtClean="0">
                <a:latin typeface="Times New Roman" pitchFamily="18" charset="0"/>
                <a:cs typeface="Times New Roman" pitchFamily="18" charset="0"/>
              </a:rPr>
              <a:t>Ecology.</a:t>
            </a:r>
          </a:p>
          <a:p>
            <a:pPr marL="857250" lvl="1" indent="-457200" algn="justLow">
              <a:buFont typeface="Arial" pitchFamily="34" charset="0"/>
              <a:buChar char="•"/>
            </a:pPr>
            <a:r>
              <a:rPr lang="en-US" sz="2000" dirty="0" smtClean="0">
                <a:latin typeface="Times New Roman" pitchFamily="18" charset="0"/>
                <a:cs typeface="Times New Roman" pitchFamily="18" charset="0"/>
              </a:rPr>
              <a:t>Animal habit </a:t>
            </a:r>
            <a:r>
              <a:rPr lang="en-US" sz="2000" dirty="0">
                <a:latin typeface="Times New Roman" pitchFamily="18" charset="0"/>
                <a:cs typeface="Times New Roman" pitchFamily="18" charset="0"/>
              </a:rPr>
              <a:t>studies.</a:t>
            </a:r>
            <a:endParaRPr lang="ar-SA" sz="2000" dirty="0">
              <a:latin typeface="Times New Roman" pitchFamily="18" charset="0"/>
              <a:cs typeface="Times New Roman" pitchFamily="18" charset="0"/>
            </a:endParaRPr>
          </a:p>
        </p:txBody>
      </p:sp>
      <p:sp>
        <p:nvSpPr>
          <p:cNvPr id="4" name="Rectangle 3"/>
          <p:cNvSpPr/>
          <p:nvPr/>
        </p:nvSpPr>
        <p:spPr>
          <a:xfrm>
            <a:off x="152400" y="304800"/>
            <a:ext cx="6248400" cy="523220"/>
          </a:xfrm>
          <a:prstGeom prst="rect">
            <a:avLst/>
          </a:prstGeom>
        </p:spPr>
        <p:txBody>
          <a:bodyPr wrap="square">
            <a:spAutoFit/>
          </a:bodyPr>
          <a:lstStyle/>
          <a:p>
            <a:pPr algn="l"/>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TLD in biology and related fields </a:t>
            </a:r>
          </a:p>
        </p:txBody>
      </p:sp>
    </p:spTree>
    <p:extLst>
      <p:ext uri="{BB962C8B-B14F-4D97-AF65-F5344CB8AC3E}">
        <p14:creationId xmlns:p14="http://schemas.microsoft.com/office/powerpoint/2010/main" val="1090613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2209800"/>
            <a:ext cx="8229600" cy="1447800"/>
          </a:xfrm>
        </p:spPr>
        <p:txBody>
          <a:bodyPr>
            <a:noAutofit/>
          </a:bodyPr>
          <a:lstStyle/>
          <a:p>
            <a:pPr algn="just"/>
            <a:r>
              <a:rPr lang="en-US" sz="2000" dirty="0" smtClean="0">
                <a:latin typeface="Times New Roman" pitchFamily="18" charset="0"/>
                <a:cs typeface="Times New Roman" pitchFamily="18" charset="0"/>
              </a:rPr>
              <a:t> The TLD can be designed to yield the desired response for gamma radiation and can be an effective 'gamma dose equivalent' meter. The neutron response is more complex, and it is most useful for thermal-neutron flux .</a:t>
            </a:r>
            <a:endParaRPr lang="ar-SA" sz="2400" dirty="0">
              <a:latin typeface="Times New Roman" pitchFamily="18" charset="0"/>
              <a:cs typeface="Times New Roman" pitchFamily="18" charset="0"/>
            </a:endParaRPr>
          </a:p>
        </p:txBody>
      </p:sp>
      <p:sp>
        <p:nvSpPr>
          <p:cNvPr id="4" name="Rectangle 3"/>
          <p:cNvSpPr/>
          <p:nvPr/>
        </p:nvSpPr>
        <p:spPr>
          <a:xfrm>
            <a:off x="228600" y="228600"/>
            <a:ext cx="4429418" cy="584775"/>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3.TLD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reactor engineering</a:t>
            </a:r>
            <a:endParaRPr lang="en-US" sz="2800" dirty="0"/>
          </a:p>
        </p:txBody>
      </p:sp>
    </p:spTree>
    <p:extLst>
      <p:ext uri="{BB962C8B-B14F-4D97-AF65-F5344CB8AC3E}">
        <p14:creationId xmlns:p14="http://schemas.microsoft.com/office/powerpoint/2010/main" val="2112377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828800"/>
            <a:ext cx="8458200" cy="4093428"/>
          </a:xfrm>
          <a:prstGeom prst="rect">
            <a:avLst/>
          </a:prstGeom>
        </p:spPr>
        <p:txBody>
          <a:bodyPr wrap="square">
            <a:spAutoFit/>
          </a:bodyPr>
          <a:lstStyle/>
          <a:p>
            <a:pPr algn="justLow">
              <a:buFont typeface="Arial" pitchFamily="34" charset="0"/>
              <a:buChar char="•"/>
            </a:pPr>
            <a:r>
              <a:rPr lang="en-US" sz="2000" dirty="0" smtClean="0">
                <a:latin typeface="Times New Roman" pitchFamily="18" charset="0"/>
                <a:cs typeface="Times New Roman" pitchFamily="18" charset="0"/>
              </a:rPr>
              <a:t>  In  physics</a:t>
            </a:r>
            <a:r>
              <a:rPr lang="en-US" sz="2000" dirty="0">
                <a:latin typeface="Times New Roman" pitchFamily="18" charset="0"/>
                <a:cs typeface="Times New Roman" pitchFamily="18" charset="0"/>
              </a:rPr>
              <a:t>, </a:t>
            </a:r>
            <a:r>
              <a:rPr lang="en-US" sz="2000" dirty="0" smtClean="0">
                <a:solidFill>
                  <a:srgbClr val="33CC33"/>
                </a:solidFill>
                <a:latin typeface="Times New Roman" pitchFamily="18" charset="0"/>
                <a:cs typeface="Times New Roman" pitchFamily="18" charset="0"/>
              </a:rPr>
              <a:t> radiation  </a:t>
            </a:r>
            <a:r>
              <a:rPr lang="en-US" sz="2000" dirty="0">
                <a:latin typeface="Times New Roman" pitchFamily="18" charset="0"/>
                <a:cs typeface="Times New Roman" pitchFamily="18" charset="0"/>
              </a:rPr>
              <a:t>is a process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which </a:t>
            </a:r>
            <a:r>
              <a:rPr lang="en-US" sz="2000" dirty="0" smtClean="0">
                <a:latin typeface="Times New Roman" pitchFamily="18" charset="0"/>
                <a:cs typeface="Times New Roman" pitchFamily="18" charset="0"/>
              </a:rPr>
              <a:t>energetic  </a:t>
            </a:r>
            <a:r>
              <a:rPr lang="en-US" sz="2000" dirty="0">
                <a:latin typeface="Times New Roman" pitchFamily="18" charset="0"/>
                <a:cs typeface="Times New Roman" pitchFamily="18" charset="0"/>
              </a:rPr>
              <a:t>particles or energy </a:t>
            </a:r>
            <a:r>
              <a:rPr lang="en-US" sz="2000" dirty="0" smtClean="0">
                <a:latin typeface="Times New Roman" pitchFamily="18" charset="0"/>
                <a:cs typeface="Times New Roman" pitchFamily="18" charset="0"/>
              </a:rPr>
              <a:t> or   </a:t>
            </a:r>
          </a:p>
          <a:p>
            <a:pPr algn="justLow"/>
            <a:r>
              <a:rPr lang="en-US" sz="2000" dirty="0" smtClean="0">
                <a:latin typeface="Times New Roman" pitchFamily="18" charset="0"/>
                <a:cs typeface="Times New Roman" pitchFamily="18" charset="0"/>
              </a:rPr>
              <a:t>   waves  travel </a:t>
            </a:r>
            <a:r>
              <a:rPr lang="en-US" sz="2000" dirty="0">
                <a:latin typeface="Times New Roman" pitchFamily="18" charset="0"/>
                <a:cs typeface="Times New Roman" pitchFamily="18" charset="0"/>
              </a:rPr>
              <a:t>through a medium or space</a:t>
            </a:r>
            <a:r>
              <a:rPr lang="en-US" sz="2000" dirty="0" smtClean="0">
                <a:latin typeface="Times New Roman" pitchFamily="18" charset="0"/>
                <a:cs typeface="Times New Roman" pitchFamily="18" charset="0"/>
              </a:rPr>
              <a:t>.</a:t>
            </a:r>
          </a:p>
          <a:p>
            <a:pPr algn="justLow"/>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Dosimetry is the act of measuring or estimating radiation doses and assigning</a:t>
            </a:r>
          </a:p>
          <a:p>
            <a:pPr algn="justLow"/>
            <a:r>
              <a:rPr lang="en-US" sz="2000" dirty="0" smtClean="0">
                <a:latin typeface="Times New Roman" pitchFamily="18" charset="0"/>
                <a:cs typeface="Times New Roman" pitchFamily="18" charset="0"/>
              </a:rPr>
              <a:t>   those doses  to  individuals. </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require licensees to  control doses to workers and    </a:t>
            </a:r>
          </a:p>
          <a:p>
            <a:pPr algn="justLow"/>
            <a:r>
              <a:rPr lang="en-US" sz="2000" dirty="0" smtClean="0">
                <a:latin typeface="Times New Roman" pitchFamily="18" charset="0"/>
                <a:cs typeface="Times New Roman" pitchFamily="18" charset="0"/>
              </a:rPr>
              <a:t>   to the public and to ascertain these doses.</a:t>
            </a:r>
          </a:p>
          <a:p>
            <a:pPr algn="justLow"/>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t>  </a:t>
            </a:r>
            <a:r>
              <a:rPr lang="en-US" sz="2000" dirty="0" smtClean="0">
                <a:solidFill>
                  <a:srgbClr val="33CC33"/>
                </a:solidFill>
                <a:latin typeface="Times New Roman" pitchFamily="18" charset="0"/>
                <a:cs typeface="Times New Roman" pitchFamily="18" charset="0"/>
              </a:rPr>
              <a:t>Radiation dosimetry </a:t>
            </a:r>
            <a:r>
              <a:rPr lang="en-US" sz="2000" dirty="0" smtClean="0">
                <a:latin typeface="Times New Roman" pitchFamily="18" charset="0"/>
                <a:cs typeface="Times New Roman" pitchFamily="18" charset="0"/>
              </a:rPr>
              <a:t>is defined as the measurement, usually, of the absorbed  </a:t>
            </a:r>
          </a:p>
          <a:p>
            <a:pPr algn="justLow"/>
            <a:r>
              <a:rPr lang="en-US" sz="2000" dirty="0" smtClean="0">
                <a:latin typeface="Times New Roman" pitchFamily="18" charset="0"/>
                <a:cs typeface="Times New Roman" pitchFamily="18" charset="0"/>
              </a:rPr>
              <a:t>   dose, or other relevant quantities like KERMA, exposure or equivalent dose,  </a:t>
            </a:r>
          </a:p>
          <a:p>
            <a:pPr algn="justLow"/>
            <a:r>
              <a:rPr lang="en-US" sz="2000" dirty="0" smtClean="0">
                <a:latin typeface="Times New Roman" pitchFamily="18" charset="0"/>
                <a:cs typeface="Times New Roman" pitchFamily="18" charset="0"/>
              </a:rPr>
              <a:t>   which  is  produced due to the  Interaction of the  ionizing  radiation with a  </a:t>
            </a:r>
          </a:p>
          <a:p>
            <a:pPr algn="justLow"/>
            <a:r>
              <a:rPr lang="en-US" sz="2000" dirty="0" smtClean="0">
                <a:latin typeface="Times New Roman" pitchFamily="18" charset="0"/>
                <a:cs typeface="Times New Roman" pitchFamily="18" charset="0"/>
              </a:rPr>
              <a:t>   material.  That measurement can be  achieved using </a:t>
            </a:r>
            <a:r>
              <a:rPr lang="en-US" sz="2000" dirty="0" smtClean="0">
                <a:solidFill>
                  <a:srgbClr val="33CC33"/>
                </a:solidFill>
                <a:latin typeface="Times New Roman" pitchFamily="18" charset="0"/>
                <a:cs typeface="Times New Roman" pitchFamily="18" charset="0"/>
              </a:rPr>
              <a:t>a dosimeter . </a:t>
            </a:r>
            <a:r>
              <a:rPr lang="en-US" sz="2000" dirty="0" smtClean="0">
                <a:latin typeface="Times New Roman" pitchFamily="18" charset="0"/>
                <a:cs typeface="Times New Roman" pitchFamily="18" charset="0"/>
              </a:rPr>
              <a:t>A dosimeter  </a:t>
            </a:r>
          </a:p>
          <a:p>
            <a:pPr algn="justLow"/>
            <a:r>
              <a:rPr lang="en-US" sz="2000" dirty="0" smtClean="0">
                <a:latin typeface="Times New Roman" pitchFamily="18" charset="0"/>
                <a:cs typeface="Times New Roman" pitchFamily="18" charset="0"/>
              </a:rPr>
              <a:t>   with its reader is called a </a:t>
            </a:r>
            <a:r>
              <a:rPr lang="en-US" sz="2000" dirty="0" smtClean="0">
                <a:solidFill>
                  <a:srgbClr val="33CC33"/>
                </a:solidFill>
                <a:latin typeface="Times New Roman" pitchFamily="18" charset="0"/>
                <a:cs typeface="Times New Roman" pitchFamily="18" charset="0"/>
              </a:rPr>
              <a:t>dosimetry system</a:t>
            </a:r>
            <a:r>
              <a:rPr lang="en-US" sz="2000" dirty="0" smtClean="0">
                <a:latin typeface="Times New Roman" pitchFamily="18" charset="0"/>
                <a:cs typeface="Times New Roman" pitchFamily="18" charset="0"/>
              </a:rPr>
              <a:t> .</a:t>
            </a:r>
          </a:p>
          <a:p>
            <a:pPr algn="justLow"/>
            <a:endParaRPr lang="en-US" sz="2000" dirty="0" smtClean="0">
              <a:latin typeface="Times New Roman" pitchFamily="18" charset="0"/>
              <a:cs typeface="Times New Roman" pitchFamily="18" charset="0"/>
            </a:endParaRPr>
          </a:p>
        </p:txBody>
      </p:sp>
      <p:sp>
        <p:nvSpPr>
          <p:cNvPr id="6" name="Rectangle 2"/>
          <p:cNvSpPr>
            <a:spLocks noChangeArrowheads="1"/>
          </p:cNvSpPr>
          <p:nvPr/>
        </p:nvSpPr>
        <p:spPr bwMode="auto">
          <a:xfrm>
            <a:off x="304800" y="228600"/>
            <a:ext cx="5486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Radiation and Dosimetry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228600" y="1295400"/>
            <a:ext cx="8229600" cy="3810000"/>
          </a:xfrm>
        </p:spPr>
        <p:txBody>
          <a:bodyPr/>
          <a:lstStyle/>
          <a:p>
            <a:pPr algn="l" rtl="0">
              <a:buNone/>
            </a:pPr>
            <a:endParaRPr lang="en-US" sz="2000" dirty="0" smtClean="0"/>
          </a:p>
          <a:p>
            <a:pPr algn="just" rtl="0"/>
            <a:r>
              <a:rPr lang="en-US" sz="2000" dirty="0" smtClean="0">
                <a:latin typeface="Times New Roman" pitchFamily="18" charset="0"/>
                <a:cs typeface="Times New Roman" pitchFamily="18" charset="0"/>
              </a:rPr>
              <a:t>The primary objective of individual monitoring for external radiation is to assess, and thus limit, radiation doses to individual workers. </a:t>
            </a:r>
          </a:p>
          <a:p>
            <a:pPr algn="just" rtl="0">
              <a:buNone/>
            </a:pPr>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Supplementary objectives are to provide information about the trends of these doses and about the conditions in places of work and to give information in the event of accidental exposure. </a:t>
            </a:r>
          </a:p>
          <a:p>
            <a:pPr algn="just" rtl="0"/>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The following quantities should be measured in personnel monitoring : </a:t>
            </a:r>
          </a:p>
          <a:p>
            <a:endParaRPr lang="en-US" sz="2000" dirty="0" smtClean="0">
              <a:latin typeface="Times New Roman" pitchFamily="18" charset="0"/>
              <a:cs typeface="Times New Roman" pitchFamily="18" charset="0"/>
            </a:endParaRPr>
          </a:p>
          <a:p>
            <a:pPr marL="457200" indent="-457200">
              <a:buAutoNum type="arabicPeriod"/>
            </a:pPr>
            <a:r>
              <a:rPr lang="en-US" sz="2000" dirty="0" smtClean="0">
                <a:latin typeface="Times New Roman" pitchFamily="18" charset="0"/>
                <a:cs typeface="Times New Roman" pitchFamily="18" charset="0"/>
              </a:rPr>
              <a:t>Skin dose or the surface absorbed dose to assess the dose equivalent to the basal layer of the epidermis at a depth of 5^-10 mg cm^-2. </a:t>
            </a:r>
          </a:p>
        </p:txBody>
      </p:sp>
      <p:sp>
        <p:nvSpPr>
          <p:cNvPr id="4" name="Rectangle 3"/>
          <p:cNvSpPr/>
          <p:nvPr/>
        </p:nvSpPr>
        <p:spPr>
          <a:xfrm>
            <a:off x="0" y="228600"/>
            <a:ext cx="7162800" cy="954107"/>
          </a:xfrm>
          <a:prstGeom prst="rect">
            <a:avLst/>
          </a:prstGeom>
        </p:spPr>
        <p:txBody>
          <a:bodyPr wrap="square">
            <a:spAutoFit/>
          </a:bodyPr>
          <a:lstStyle/>
          <a:p>
            <a:pPr algn="l"/>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Application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of TLD to personnel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l"/>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dosimetry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92502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905000"/>
            <a:ext cx="8686800" cy="2369880"/>
          </a:xfrm>
          <a:prstGeom prst="rect">
            <a:avLst/>
          </a:prstGeom>
          <a:noFill/>
        </p:spPr>
        <p:txBody>
          <a:bodyPr wrap="square" rtlCol="0">
            <a:spAutoFit/>
          </a:bodyPr>
          <a:lstStyle/>
          <a:p>
            <a:pPr marL="457200" indent="-457200" algn="just"/>
            <a:r>
              <a:rPr lang="en-US" sz="2000" dirty="0" smtClean="0">
                <a:latin typeface="Times New Roman" pitchFamily="18" charset="0"/>
                <a:cs typeface="Times New Roman" pitchFamily="18" charset="0"/>
              </a:rPr>
              <a:t>2. Whole body dose or the dose equivalent at a depth of 400-1000 mg cm^-2 below the surface of the body to assess or over-estimate the effective dose equivalent or the average dose equivalent in the critical organs . </a:t>
            </a:r>
          </a:p>
          <a:p>
            <a:pPr marL="457200" indent="-457200" algn="just"/>
            <a:endParaRPr lang="en-US" sz="2000" dirty="0" smtClean="0">
              <a:latin typeface="Times New Roman" pitchFamily="18" charset="0"/>
              <a:cs typeface="Times New Roman" pitchFamily="18" charset="0"/>
            </a:endParaRPr>
          </a:p>
          <a:p>
            <a:pPr marL="457200" indent="-457200" algn="just"/>
            <a:r>
              <a:rPr lang="en-US" sz="2000" dirty="0" smtClean="0">
                <a:latin typeface="Times New Roman" pitchFamily="18" charset="0"/>
                <a:cs typeface="Times New Roman" pitchFamily="18" charset="0"/>
              </a:rPr>
              <a:t>3. Extremity dose to assess the maximum value of the dose equivalent (skin dose) in tissue to any part of the hands, forearms, feet or ankles</a:t>
            </a:r>
            <a:endParaRPr lang="ar-SA" sz="20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48159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524000"/>
            <a:ext cx="8382000" cy="4114800"/>
          </a:xfrm>
        </p:spPr>
        <p:txBody>
          <a:bodyPr>
            <a:noAutofit/>
          </a:bodyPr>
          <a:lstStyle/>
          <a:p>
            <a:pPr algn="l" rtl="0"/>
            <a:endParaRPr lang="en-US" sz="28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 significant aspect of environmental monitoring is the limitation of radiation exposure values in man from the nuclear power fuel cycle. In the case of gaseous radio nuclides released to the environment from a nuclear installation, the acceptable limit of exposure is based on an annual dose equivalent of 30 mrem . </a:t>
            </a:r>
            <a:endParaRPr lang="ar-SA" sz="2000" dirty="0">
              <a:latin typeface="Times New Roman" pitchFamily="18" charset="0"/>
              <a:cs typeface="Times New Roman" pitchFamily="18" charset="0"/>
            </a:endParaRPr>
          </a:p>
        </p:txBody>
      </p:sp>
      <p:sp>
        <p:nvSpPr>
          <p:cNvPr id="4" name="Rectangle 3"/>
          <p:cNvSpPr/>
          <p:nvPr/>
        </p:nvSpPr>
        <p:spPr>
          <a:xfrm>
            <a:off x="304800" y="0"/>
            <a:ext cx="7315200" cy="954107"/>
          </a:xfrm>
          <a:prstGeom prst="rect">
            <a:avLst/>
          </a:prstGeom>
        </p:spPr>
        <p:txBody>
          <a:bodyPr wrap="square">
            <a:spAutoFit/>
          </a:bodyPr>
          <a:lstStyle/>
          <a:p>
            <a:pPr algn="l"/>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 Application TLD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systems for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l"/>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environmental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monitoring</a:t>
            </a:r>
          </a:p>
        </p:txBody>
      </p:sp>
    </p:spTree>
    <p:extLst>
      <p:ext uri="{BB962C8B-B14F-4D97-AF65-F5344CB8AC3E}">
        <p14:creationId xmlns:p14="http://schemas.microsoft.com/office/powerpoint/2010/main" val="2888731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55910"/>
            <a:ext cx="8229600" cy="706090"/>
          </a:xfrm>
        </p:spPr>
        <p:txBody>
          <a:bodyPr>
            <a:normAutofit/>
          </a:bodyPr>
          <a:lstStyle/>
          <a:p>
            <a:pPr algn="l" rtl="0">
              <a:buFont typeface="Wingdings" pitchFamily="2" charset="2"/>
              <a:buChar char="ü"/>
            </a:pPr>
            <a:r>
              <a:rPr 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Times New Roman" pitchFamily="18" charset="0"/>
              </a:rPr>
              <a:t>  Advantages of TLDs</a:t>
            </a:r>
            <a:endParaRPr lang="ar-SA"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Times New Roman" pitchFamily="18" charset="0"/>
            </a:endParaRPr>
          </a:p>
        </p:txBody>
      </p:sp>
      <p:sp>
        <p:nvSpPr>
          <p:cNvPr id="3" name="عنصر نائب للمحتوى 2"/>
          <p:cNvSpPr>
            <a:spLocks noGrp="1"/>
          </p:cNvSpPr>
          <p:nvPr>
            <p:ph idx="1"/>
          </p:nvPr>
        </p:nvSpPr>
        <p:spPr>
          <a:xfrm>
            <a:off x="609600" y="1524000"/>
            <a:ext cx="8229600" cy="4419600"/>
          </a:xfrm>
        </p:spPr>
        <p:txBody>
          <a:bodyPr>
            <a:noAutofit/>
          </a:bodyPr>
          <a:lstStyle/>
          <a:p>
            <a:pPr lvl="0" algn="l" rtl="0">
              <a:lnSpc>
                <a:spcPct val="110000"/>
              </a:lnSpc>
            </a:pPr>
            <a:r>
              <a:rPr lang="en-US" sz="2000" dirty="0" smtClean="0">
                <a:latin typeface="Times New Roman" pitchFamily="18" charset="0"/>
                <a:cs typeface="Times New Roman" pitchFamily="18" charset="0"/>
              </a:rPr>
              <a:t>They are tissue equivalent.</a:t>
            </a:r>
          </a:p>
          <a:p>
            <a:pPr lvl="0" algn="l" rtl="0">
              <a:lnSpc>
                <a:spcPct val="110000"/>
              </a:lnSpc>
            </a:pPr>
            <a:endParaRPr lang="en-US" sz="2000" dirty="0" smtClean="0">
              <a:latin typeface="Times New Roman" pitchFamily="18" charset="0"/>
              <a:cs typeface="Times New Roman" pitchFamily="18" charset="0"/>
            </a:endParaRPr>
          </a:p>
          <a:p>
            <a:pPr lvl="0" algn="l" rtl="0">
              <a:lnSpc>
                <a:spcPct val="110000"/>
              </a:lnSpc>
            </a:pPr>
            <a:r>
              <a:rPr lang="en-US" sz="2000" dirty="0" smtClean="0">
                <a:latin typeface="Times New Roman" pitchFamily="18" charset="0"/>
                <a:cs typeface="Times New Roman" pitchFamily="18" charset="0"/>
              </a:rPr>
              <a:t>They have large range of dose .</a:t>
            </a:r>
          </a:p>
          <a:p>
            <a:pPr lvl="0" algn="l" rtl="0">
              <a:lnSpc>
                <a:spcPct val="110000"/>
              </a:lnSpc>
              <a:buNone/>
            </a:pPr>
            <a:endParaRPr lang="en-US" sz="2000" dirty="0" smtClean="0">
              <a:latin typeface="Times New Roman" pitchFamily="18" charset="0"/>
              <a:cs typeface="Times New Roman" pitchFamily="18" charset="0"/>
            </a:endParaRPr>
          </a:p>
          <a:p>
            <a:pPr lvl="0" algn="l" rtl="0">
              <a:lnSpc>
                <a:spcPct val="110000"/>
              </a:lnSpc>
            </a:pPr>
            <a:r>
              <a:rPr lang="en-US" sz="2000" dirty="0" smtClean="0">
                <a:latin typeface="Times New Roman" pitchFamily="18" charset="0"/>
                <a:cs typeface="Times New Roman" pitchFamily="18" charset="0"/>
              </a:rPr>
              <a:t>It can store doses for long periods.</a:t>
            </a:r>
          </a:p>
          <a:p>
            <a:pPr lvl="0" algn="l" rtl="0">
              <a:lnSpc>
                <a:spcPct val="110000"/>
              </a:lnSpc>
              <a:buNone/>
            </a:pPr>
            <a:endParaRPr lang="en-US" sz="2000" dirty="0" smtClean="0">
              <a:latin typeface="Times New Roman" pitchFamily="18" charset="0"/>
              <a:cs typeface="Times New Roman" pitchFamily="18" charset="0"/>
            </a:endParaRPr>
          </a:p>
          <a:p>
            <a:pPr lvl="0" algn="l" rtl="0">
              <a:lnSpc>
                <a:spcPct val="110000"/>
              </a:lnSpc>
            </a:pPr>
            <a:r>
              <a:rPr lang="en-US" sz="2000" dirty="0" smtClean="0">
                <a:latin typeface="Times New Roman" pitchFamily="18" charset="0"/>
                <a:cs typeface="Times New Roman" pitchFamily="18" charset="0"/>
              </a:rPr>
              <a:t>Sensitivity independent of dose rate.</a:t>
            </a:r>
          </a:p>
          <a:p>
            <a:pPr lvl="0" algn="l" rtl="0">
              <a:lnSpc>
                <a:spcPct val="110000"/>
              </a:lnSpc>
            </a:pPr>
            <a:endParaRPr lang="en-US" sz="2000" dirty="0" smtClean="0">
              <a:latin typeface="Times New Roman" pitchFamily="18" charset="0"/>
              <a:cs typeface="Times New Roman" pitchFamily="18" charset="0"/>
            </a:endParaRPr>
          </a:p>
          <a:p>
            <a:pPr algn="l" rtl="0">
              <a:lnSpc>
                <a:spcPct val="110000"/>
              </a:lnSpc>
            </a:pPr>
            <a:r>
              <a:rPr lang="en-US" sz="2000" dirty="0" smtClean="0">
                <a:latin typeface="Times New Roman" pitchFamily="18" charset="0"/>
                <a:cs typeface="Times New Roman" pitchFamily="18" charset="0"/>
              </a:rPr>
              <a:t>It is no temperature &amp; pressure correction needed.</a:t>
            </a:r>
          </a:p>
          <a:p>
            <a:pPr algn="l" rtl="0">
              <a:lnSpc>
                <a:spcPct val="110000"/>
              </a:lnSpc>
            </a:pPr>
            <a:endParaRPr lang="en-US" sz="2000" dirty="0" smtClean="0">
              <a:latin typeface="Times New Roman" pitchFamily="18" charset="0"/>
              <a:cs typeface="Times New Roman" pitchFamily="18" charset="0"/>
            </a:endParaRPr>
          </a:p>
          <a:p>
            <a:pPr algn="l" rtl="0">
              <a:lnSpc>
                <a:spcPct val="110000"/>
              </a:lnSpc>
            </a:pPr>
            <a:r>
              <a:rPr lang="en-US" sz="2000" dirty="0" smtClean="0">
                <a:latin typeface="Times New Roman" pitchFamily="18" charset="0"/>
                <a:cs typeface="Times New Roman" pitchFamily="18" charset="0"/>
              </a:rPr>
              <a:t>Tld’s have a precision of approximately 15% for low doses.</a:t>
            </a:r>
          </a:p>
          <a:p>
            <a:pPr>
              <a:lnSpc>
                <a:spcPct val="110000"/>
              </a:lnSpc>
              <a:buNone/>
            </a:pPr>
            <a:endParaRPr lang="en-US" sz="2000" dirty="0" smtClean="0">
              <a:latin typeface="Times New Roman" pitchFamily="18" charset="0"/>
              <a:cs typeface="Times New Roman" pitchFamily="18" charset="0"/>
            </a:endParaRPr>
          </a:p>
          <a:p>
            <a:pPr algn="l" rtl="0"/>
            <a:endParaRPr lang="ar-SA" sz="2000" dirty="0"/>
          </a:p>
        </p:txBody>
      </p:sp>
    </p:spTree>
    <p:extLst>
      <p:ext uri="{BB962C8B-B14F-4D97-AF65-F5344CB8AC3E}">
        <p14:creationId xmlns:p14="http://schemas.microsoft.com/office/powerpoint/2010/main" val="20690166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80614"/>
            <a:ext cx="8001000" cy="3939540"/>
          </a:xfrm>
          <a:prstGeom prst="rect">
            <a:avLst/>
          </a:prstGeom>
        </p:spPr>
        <p:txBody>
          <a:bodyPr wrap="square">
            <a:spAutoFit/>
          </a:bodyPr>
          <a:lstStyle/>
          <a:p>
            <a:pPr algn="l"/>
            <a:endParaRPr lang="en-US" sz="2000" dirty="0" smtClean="0">
              <a:latin typeface="Times New Roman" pitchFamily="18" charset="0"/>
              <a:cs typeface="Times New Roman" pitchFamily="18" charset="0"/>
            </a:endParaRPr>
          </a:p>
          <a:p>
            <a:pPr algn="justLow">
              <a:lnSpc>
                <a:spcPct val="110000"/>
              </a:lnSpc>
              <a:buFont typeface="Arial" pitchFamily="34" charset="0"/>
              <a:buChar char="•"/>
            </a:pPr>
            <a:r>
              <a:rPr lang="en-US" sz="2000" dirty="0" smtClean="0">
                <a:latin typeface="Times New Roman" pitchFamily="18" charset="0"/>
                <a:cs typeface="Times New Roman" pitchFamily="18" charset="0"/>
              </a:rPr>
              <a:t>    They are small in size and therefore they can be used for point dose   </a:t>
            </a:r>
          </a:p>
          <a:p>
            <a:pPr algn="justLow">
              <a:lnSpc>
                <a:spcPct val="110000"/>
              </a:lnSpc>
            </a:pPr>
            <a:r>
              <a:rPr lang="en-US" sz="2000" dirty="0" smtClean="0">
                <a:latin typeface="Times New Roman" pitchFamily="18" charset="0"/>
                <a:cs typeface="Times New Roman" pitchFamily="18" charset="0"/>
              </a:rPr>
              <a:t>      measurements.</a:t>
            </a:r>
          </a:p>
          <a:p>
            <a:pPr algn="justLow">
              <a:lnSpc>
                <a:spcPct val="110000"/>
              </a:lnSpc>
              <a:buFont typeface="Arial" pitchFamily="34" charset="0"/>
              <a:buChar char="•"/>
            </a:pPr>
            <a:endParaRPr lang="en-US" sz="2000" dirty="0" smtClean="0">
              <a:latin typeface="Times New Roman" pitchFamily="18" charset="0"/>
              <a:cs typeface="Times New Roman" pitchFamily="18" charset="0"/>
            </a:endParaRPr>
          </a:p>
          <a:p>
            <a:pPr algn="justLow">
              <a:lnSpc>
                <a:spcPct val="110000"/>
              </a:lnSpc>
              <a:buFont typeface="Arial" pitchFamily="34" charset="0"/>
              <a:buChar char="•"/>
            </a:pPr>
            <a:r>
              <a:rPr lang="en-US" sz="2000" dirty="0" smtClean="0">
                <a:latin typeface="Times New Roman" pitchFamily="18" charset="0"/>
                <a:cs typeface="Times New Roman" pitchFamily="18" charset="0"/>
              </a:rPr>
              <a:t>    Chemically inert</a:t>
            </a:r>
          </a:p>
          <a:p>
            <a:pPr algn="justLow">
              <a:lnSpc>
                <a:spcPct val="110000"/>
              </a:lnSpc>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It is also reusable; reusability usually reduces cost per reading, so they </a:t>
            </a:r>
          </a:p>
          <a:p>
            <a:pPr algn="justLow"/>
            <a:r>
              <a:rPr lang="en-US" sz="2000" dirty="0" smtClean="0">
                <a:latin typeface="Times New Roman" pitchFamily="18" charset="0"/>
                <a:cs typeface="Times New Roman" pitchFamily="18" charset="0"/>
              </a:rPr>
              <a:t>      are not expensive. </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Thermoluminescent dosimeters can measure doses as low as 1 mille rem.</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They are available in many forms.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440234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371600"/>
            <a:ext cx="8229600" cy="4781127"/>
          </a:xfrm>
        </p:spPr>
        <p:txBody>
          <a:bodyPr/>
          <a:lstStyle/>
          <a:p>
            <a:pPr algn="just" rtl="0"/>
            <a:r>
              <a:rPr lang="en-US" sz="2000" dirty="0" smtClean="0">
                <a:latin typeface="Times New Roman" pitchFamily="18" charset="0"/>
                <a:cs typeface="Times New Roman" pitchFamily="18" charset="0"/>
              </a:rPr>
              <a:t>Readout and calibration time consuming, </a:t>
            </a:r>
          </a:p>
          <a:p>
            <a:pPr algn="just" rtl="0"/>
            <a:endParaRPr lang="en-US" sz="2000" dirty="0" smtClean="0">
              <a:latin typeface="Times New Roman" pitchFamily="18" charset="0"/>
              <a:cs typeface="Times New Roman" pitchFamily="18" charset="0"/>
            </a:endParaRPr>
          </a:p>
          <a:p>
            <a:pPr algn="just" rtl="0">
              <a:buNone/>
            </a:pPr>
            <a:r>
              <a:rPr lang="en-US" sz="2000" dirty="0" smtClean="0">
                <a:latin typeface="Times New Roman" pitchFamily="18" charset="0"/>
                <a:cs typeface="Times New Roman" pitchFamily="18" charset="0"/>
              </a:rPr>
              <a:t>•	Only one time reading during heating, cannot be repeated.</a:t>
            </a:r>
          </a:p>
          <a:p>
            <a:pPr algn="just" rtl="0">
              <a:buNone/>
            </a:pPr>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Light sensitivity: TLDs show some sensitivity to light, causing accelerated “fading”, or leakage of filled traps, or ionization and the filling of traps, giving spurious TL readings Serious TL . </a:t>
            </a:r>
          </a:p>
          <a:p>
            <a:pPr algn="just" rtl="0">
              <a:buNone/>
            </a:pPr>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Reader instability: TLD readings depend on the light sensitivity of the reader as well as on the heating rate of the phosphor. Thus reader constancy is difficult to maintain over long time periods.</a:t>
            </a: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Storage instability: TLD sensitivity can vary with time before irradiation.</a:t>
            </a:r>
          </a:p>
          <a:p>
            <a:pPr algn="just">
              <a:buFont typeface="Arial" pitchFamily="34" charset="0"/>
              <a:buChar char="•"/>
            </a:pPr>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Easy to lose reading</a:t>
            </a:r>
          </a:p>
          <a:p>
            <a:pPr algn="l" rtl="0"/>
            <a:endParaRPr lang="en-US" sz="2000" dirty="0"/>
          </a:p>
        </p:txBody>
      </p:sp>
      <p:sp>
        <p:nvSpPr>
          <p:cNvPr id="4" name="Rectangle 3"/>
          <p:cNvSpPr/>
          <p:nvPr/>
        </p:nvSpPr>
        <p:spPr>
          <a:xfrm>
            <a:off x="304800" y="228600"/>
            <a:ext cx="4047839" cy="523220"/>
          </a:xfrm>
          <a:prstGeom prst="rect">
            <a:avLst/>
          </a:prstGeom>
        </p:spPr>
        <p:txBody>
          <a:bodyPr wrap="none">
            <a:spAutoFit/>
          </a:bodyPr>
          <a:lstStyle/>
          <a:p>
            <a:pPr algn="l">
              <a:buFont typeface="Wingdings" pitchFamily="2" charset="2"/>
              <a:buChar char="ü"/>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Disadvantages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of TLDs</a:t>
            </a:r>
          </a:p>
        </p:txBody>
      </p:sp>
    </p:spTree>
    <p:extLst>
      <p:ext uri="{BB962C8B-B14F-4D97-AF65-F5344CB8AC3E}">
        <p14:creationId xmlns:p14="http://schemas.microsoft.com/office/powerpoint/2010/main" val="3380764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1"/>
          <p:cNvSpPr>
            <a:spLocks noChangeArrowheads="1"/>
          </p:cNvSpPr>
          <p:nvPr/>
        </p:nvSpPr>
        <p:spPr bwMode="auto">
          <a:xfrm>
            <a:off x="381000" y="1600200"/>
            <a:ext cx="8534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7150" algn="justLow" defTabSz="914400" rtl="0" eaLnBrk="1" fontAlgn="base" latinLnBrk="0" hangingPunct="1">
              <a:lnSpc>
                <a:spcPct val="100000"/>
              </a:lnSpc>
              <a:spcBef>
                <a:spcPct val="0"/>
              </a:spcBef>
              <a:spcAft>
                <a:spcPct val="0"/>
              </a:spcAft>
              <a:buClrTx/>
              <a:buSzTx/>
              <a:buFont typeface="Arial" pitchFamily="34" charset="0"/>
              <a:buChar char="•"/>
              <a:tabLst>
                <a:tab pos="760095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thermoluminescent dosimeter, or TLD, is a type of radiation dosimeter. A  </a:t>
            </a:r>
          </a:p>
          <a:p>
            <a:pPr marR="0" lvl="0" indent="57150" algn="justLow" defTabSz="914400" rtl="0" eaLnBrk="1" fontAlgn="base" latinLnBrk="0" hangingPunct="1">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TLD measures ionizing radiation exposure by measuring the amount of  visible  </a:t>
            </a:r>
          </a:p>
          <a:p>
            <a:pPr marR="0" lvl="0" indent="57150" algn="justLow" defTabSz="914400" rtl="0" eaLnBrk="1" fontAlgn="base" latinLnBrk="0" hangingPunct="1">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light emitted from a crystal in the detector when  the crystal is heated. The</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R="0" lvl="0" indent="57150" algn="justLow" defTabSz="914400" rtl="0" eaLnBrk="1" fontAlgn="base" latinLnBrk="0" hangingPunct="1">
              <a:lnSpc>
                <a:spcPct val="100000"/>
              </a:lnSpc>
              <a:spcBef>
                <a:spcPct val="0"/>
              </a:spcBef>
              <a:spcAft>
                <a:spcPct val="0"/>
              </a:spcAft>
              <a:buClrTx/>
              <a:buSzTx/>
              <a:tabLst>
                <a:tab pos="7600950" algn="l"/>
              </a:tabLst>
            </a:pPr>
            <a:r>
              <a:rPr lang="en-US" sz="2000" baseline="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amount of light emitted is dependent upon the radiation exposure.</a:t>
            </a:r>
          </a:p>
          <a:p>
            <a:pPr marR="0" lvl="0" indent="57150" algn="justLow" defTabSz="914400" rtl="0" eaLnBrk="1" fontAlgn="base" latinLnBrk="0" hangingPunct="1">
              <a:lnSpc>
                <a:spcPct val="100000"/>
              </a:lnSpc>
              <a:spcBef>
                <a:spcPct val="0"/>
              </a:spcBef>
              <a:spcAft>
                <a:spcPct val="0"/>
              </a:spcAft>
              <a:buClrTx/>
              <a:buSzTx/>
              <a:tabLst>
                <a:tab pos="7600950" algn="l"/>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57150" algn="justLow" defTabSz="914400" rtl="0" eaLnBrk="0" fontAlgn="base" latinLnBrk="0" hangingPunct="0">
              <a:lnSpc>
                <a:spcPct val="100000"/>
              </a:lnSpc>
              <a:spcBef>
                <a:spcPct val="0"/>
              </a:spcBef>
              <a:spcAft>
                <a:spcPct val="0"/>
              </a:spcAft>
              <a:buClrTx/>
              <a:buSzTx/>
              <a:buFont typeface="Arial" pitchFamily="34" charset="0"/>
              <a:buChar char="•"/>
              <a:tabLst>
                <a:tab pos="760095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TLD use many of Materials exhibiting thermoluminescence in response </a:t>
            </a:r>
          </a:p>
          <a:p>
            <a:pPr marR="0" lvl="0" indent="57150" algn="justLow" defTabSz="914400" rtl="0" eaLnBrk="0" fontAlgn="base" latinLnBrk="0" hangingPunct="0">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ionizing radiation include but are not limited to calcium fluoride, lithium </a:t>
            </a:r>
          </a:p>
          <a:p>
            <a:pPr marR="0" lvl="0" indent="57150" algn="justLow" defTabSz="914400" rtl="0" eaLnBrk="0" fontAlgn="base" latinLnBrk="0" hangingPunct="0">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fluoride , calcium sulfate , lithium borate,  calcium borate,  and potassium  </a:t>
            </a:r>
          </a:p>
          <a:p>
            <a:pPr marR="0" lvl="0" indent="57150" algn="justLow" defTabSz="914400" rtl="0" eaLnBrk="0" fontAlgn="base" latinLnBrk="0" hangingPunct="0">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bromide . </a:t>
            </a:r>
          </a:p>
          <a:p>
            <a:pPr marR="0" lvl="0" indent="57150" algn="justLow" defTabSz="914400" rtl="0" eaLnBrk="0" fontAlgn="base" latinLnBrk="0" hangingPunct="0">
              <a:lnSpc>
                <a:spcPct val="100000"/>
              </a:lnSpc>
              <a:spcBef>
                <a:spcPct val="0"/>
              </a:spcBef>
              <a:spcAft>
                <a:spcPct val="0"/>
              </a:spcAft>
              <a:buClrTx/>
              <a:buSzTx/>
              <a:tabLst>
                <a:tab pos="760095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R="0" lvl="0" indent="57150" algn="justLow" defTabSz="914400" rtl="0" eaLnBrk="0" fontAlgn="base" latinLnBrk="0" hangingPunct="0">
              <a:lnSpc>
                <a:spcPct val="100000"/>
              </a:lnSpc>
              <a:spcBef>
                <a:spcPct val="0"/>
              </a:spcBef>
              <a:spcAft>
                <a:spcPct val="0"/>
              </a:spcAft>
              <a:buClrTx/>
              <a:buSzTx/>
              <a:buFont typeface="Arial" pitchFamily="34" charset="0"/>
              <a:buChar char="•"/>
              <a:tabLst>
                <a:tab pos="760095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use in many application, it can be used both for environmental monitoring </a:t>
            </a:r>
          </a:p>
          <a:p>
            <a:pPr marR="0" lvl="0" indent="57150" algn="justLow" defTabSz="914400" rtl="0" eaLnBrk="0" fontAlgn="base" latinLnBrk="0" hangingPunct="0">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for staff personnel in facilities involving radiation exposure, among other </a:t>
            </a:r>
          </a:p>
          <a:p>
            <a:pPr marR="0" lvl="0" indent="57150" algn="justLow" defTabSz="914400" rtl="0" eaLnBrk="0" fontAlgn="base" latinLnBrk="0" hangingPunct="0">
              <a:lnSpc>
                <a:spcPct val="100000"/>
              </a:lnSpc>
              <a:spcBef>
                <a:spcPct val="0"/>
              </a:spcBef>
              <a:spcAft>
                <a:spcPct val="0"/>
              </a:spcAft>
              <a:buClrTx/>
              <a:buSzTx/>
              <a:tabLst>
                <a:tab pos="7600950" algn="l"/>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applications.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304800" y="228600"/>
            <a:ext cx="2781531" cy="1015663"/>
          </a:xfrm>
          <a:prstGeom prst="rect">
            <a:avLst/>
          </a:prstGeom>
        </p:spPr>
        <p:txBody>
          <a:bodyPr wrap="square">
            <a:spAutoFit/>
          </a:bodyPr>
          <a:lstStyle/>
          <a:p>
            <a:pPr algn="l">
              <a:buFont typeface="Wingdings" pitchFamily="2" charset="2"/>
              <a:buChar char="ü"/>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conclusion</a:t>
            </a:r>
          </a:p>
          <a:p>
            <a:pPr algn="l"/>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70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
          <p:cNvSpPr>
            <a:spLocks noChangeArrowheads="1"/>
          </p:cNvSpPr>
          <p:nvPr/>
        </p:nvSpPr>
        <p:spPr bwMode="auto">
          <a:xfrm>
            <a:off x="228600" y="1295400"/>
            <a:ext cx="8229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1" latinLnBrk="0" hangingPunct="1">
              <a:lnSpc>
                <a:spcPct val="100000"/>
              </a:lnSpc>
              <a:buClrTx/>
              <a:buSzTx/>
              <a:buFont typeface="Arial" pitchFamily="34" charset="0"/>
              <a:buChar char="•"/>
              <a:tabLst/>
            </a:pPr>
            <a:r>
              <a:rPr lang="en-US" sz="2000" dirty="0" smtClean="0">
                <a:latin typeface="Times New Roman" pitchFamily="18" charset="0"/>
                <a:cs typeface="Times New Roman" pitchFamily="18" charset="0"/>
              </a:rPr>
              <a:t>  People are exposed to radiation in mainly two modes: </a:t>
            </a:r>
          </a:p>
          <a:p>
            <a:pPr marL="0" marR="0" lvl="0" indent="0" algn="justLow" defTabSz="914400" eaLnBrk="1" latinLnBrk="0" hangingPunct="1">
              <a:lnSpc>
                <a:spcPct val="100000"/>
              </a:lnSpc>
              <a:buClrTx/>
              <a:buSzTx/>
              <a:tabLst/>
            </a:pPr>
            <a:endParaRPr lang="en-US" sz="2000" dirty="0" smtClean="0">
              <a:latin typeface="Times New Roman" pitchFamily="18" charset="0"/>
              <a:cs typeface="Times New Roman" pitchFamily="18" charset="0"/>
            </a:endParaRPr>
          </a:p>
          <a:p>
            <a:pPr marL="0" marR="0" lvl="0" indent="0" algn="justLow" defTabSz="914400" eaLnBrk="0" latinLnBrk="0" hangingPunct="0">
              <a:lnSpc>
                <a:spcPct val="100000"/>
              </a:lnSpc>
              <a:buClrTx/>
              <a:buSzTx/>
              <a:tabLst/>
            </a:pPr>
            <a:r>
              <a:rPr lang="en-US" sz="2000" dirty="0" smtClean="0">
                <a:latin typeface="Times New Roman" pitchFamily="18" charset="0"/>
                <a:cs typeface="Times New Roman" pitchFamily="18" charset="0"/>
              </a:rPr>
              <a:t>1. From radiation sources outside the body (</a:t>
            </a:r>
            <a:r>
              <a:rPr lang="en-US" sz="2000" dirty="0" smtClean="0">
                <a:solidFill>
                  <a:srgbClr val="33CC33"/>
                </a:solidFill>
                <a:latin typeface="Times New Roman" pitchFamily="18" charset="0"/>
                <a:cs typeface="Times New Roman" pitchFamily="18" charset="0"/>
              </a:rPr>
              <a:t>external exposure</a:t>
            </a:r>
            <a:r>
              <a:rPr lang="en-US" sz="2000" dirty="0" smtClean="0">
                <a:latin typeface="Times New Roman" pitchFamily="18" charset="0"/>
                <a:cs typeface="Times New Roman" pitchFamily="18" charset="0"/>
              </a:rPr>
              <a:t>).</a:t>
            </a:r>
          </a:p>
          <a:p>
            <a:pPr marL="0" marR="0" lvl="0" indent="0" algn="justLow" defTabSz="914400" eaLnBrk="0" latinLnBrk="0" hangingPunct="0">
              <a:lnSpc>
                <a:spcPct val="100000"/>
              </a:lnSpc>
              <a:buClrTx/>
              <a:buSzTx/>
              <a:tabLst/>
            </a:pPr>
            <a:endParaRPr lang="en-US" sz="2000" dirty="0" smtClean="0">
              <a:latin typeface="Times New Roman" pitchFamily="18" charset="0"/>
              <a:cs typeface="Times New Roman" pitchFamily="18" charset="0"/>
            </a:endParaRPr>
          </a:p>
          <a:p>
            <a:pPr marL="0" marR="0" lvl="0" indent="0" algn="justLow" defTabSz="914400" eaLnBrk="0" latinLnBrk="0" hangingPunct="0">
              <a:lnSpc>
                <a:spcPct val="100000"/>
              </a:lnSpc>
              <a:buClrTx/>
              <a:buSzTx/>
              <a:tabLst/>
            </a:pPr>
            <a:r>
              <a:rPr lang="en-US" sz="2000" dirty="0" smtClean="0">
                <a:latin typeface="Times New Roman" pitchFamily="18" charset="0"/>
                <a:cs typeface="Times New Roman" pitchFamily="18" charset="0"/>
              </a:rPr>
              <a:t>2. From radioactive substances that are inhaled or ingested into the body</a:t>
            </a:r>
          </a:p>
          <a:p>
            <a:pPr marL="0" marR="0" lvl="0" indent="0" algn="justLow" defTabSz="914400" eaLnBrk="0" latinLnBrk="0" hangingPunct="0">
              <a:lnSpc>
                <a:spcPct val="100000"/>
              </a:lnSpc>
              <a:buClrTx/>
              <a:buSzTx/>
              <a:tabLst/>
            </a:pPr>
            <a:r>
              <a:rPr lang="en-US" sz="2000" dirty="0" smtClean="0">
                <a:latin typeface="Times New Roman" pitchFamily="18" charset="0"/>
                <a:cs typeface="Times New Roman" pitchFamily="18" charset="0"/>
              </a:rPr>
              <a:t>   (</a:t>
            </a:r>
            <a:r>
              <a:rPr lang="en-US" sz="2000" dirty="0" smtClean="0">
                <a:solidFill>
                  <a:srgbClr val="33CC33"/>
                </a:solidFill>
                <a:latin typeface="Times New Roman" pitchFamily="18" charset="0"/>
                <a:cs typeface="Times New Roman" pitchFamily="18" charset="0"/>
              </a:rPr>
              <a:t>internal exposure</a:t>
            </a:r>
            <a:r>
              <a:rPr lang="en-US" sz="2000" dirty="0" smtClean="0">
                <a:latin typeface="Times New Roman" pitchFamily="18" charset="0"/>
                <a:cs typeface="Times New Roman" pitchFamily="18" charset="0"/>
              </a:rPr>
              <a:t>).</a:t>
            </a:r>
          </a:p>
          <a:p>
            <a:pPr marL="0" marR="0" lvl="0" indent="0" algn="justLow" defTabSz="914400" eaLnBrk="0" latinLnBrk="0" hangingPunct="0">
              <a:lnSpc>
                <a:spcPct val="100000"/>
              </a:lnSpc>
              <a:buClrTx/>
              <a:buSzTx/>
              <a:buFontTx/>
              <a:buNone/>
              <a:tabLst/>
            </a:pPr>
            <a:endParaRPr lang="en-US" sz="2000" dirty="0" smtClean="0">
              <a:latin typeface="Times New Roman" pitchFamily="18" charset="0"/>
              <a:cs typeface="Times New Roman" pitchFamily="18" charset="0"/>
            </a:endParaRPr>
          </a:p>
        </p:txBody>
      </p:sp>
      <p:pic>
        <p:nvPicPr>
          <p:cNvPr id="3" name="Picture 2" descr="4341-2.gif"/>
          <p:cNvPicPr/>
          <p:nvPr/>
        </p:nvPicPr>
        <p:blipFill>
          <a:blip r:embed="rId2"/>
          <a:stretch>
            <a:fillRect/>
          </a:stretch>
        </p:blipFill>
        <p:spPr>
          <a:xfrm>
            <a:off x="2362200" y="3352800"/>
            <a:ext cx="4200525" cy="2744830"/>
          </a:xfrm>
          <a:prstGeom prst="rect">
            <a:avLst/>
          </a:prstGeom>
        </p:spPr>
      </p:pic>
      <p:sp>
        <p:nvSpPr>
          <p:cNvPr id="5" name="Rectangle 4"/>
          <p:cNvSpPr/>
          <p:nvPr/>
        </p:nvSpPr>
        <p:spPr>
          <a:xfrm>
            <a:off x="990600" y="6248400"/>
            <a:ext cx="6705600" cy="400110"/>
          </a:xfrm>
          <a:prstGeom prst="rect">
            <a:avLst/>
          </a:prstGeom>
        </p:spPr>
        <p:txBody>
          <a:bodyPr wrap="square">
            <a:spAutoFit/>
          </a:bodyPr>
          <a:lstStyle/>
          <a:p>
            <a:r>
              <a:rPr lang="en-US" sz="2000" b="1" dirty="0" smtClean="0">
                <a:solidFill>
                  <a:srgbClr val="33CC33"/>
                </a:solidFill>
                <a:latin typeface="Times New Roman" pitchFamily="18" charset="0"/>
                <a:cs typeface="Times New Roman" pitchFamily="18" charset="0"/>
              </a:rPr>
              <a:t>Figure 1: </a:t>
            </a:r>
            <a:r>
              <a:rPr lang="en-US" sz="2000" dirty="0" smtClean="0">
                <a:latin typeface="Times New Roman" pitchFamily="18" charset="0"/>
                <a:cs typeface="Times New Roman" pitchFamily="18" charset="0"/>
              </a:rPr>
              <a:t>The external and internal models of exposure.</a:t>
            </a:r>
            <a:r>
              <a:rPr lang="en-US" sz="2000" baseline="30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04800" y="228600"/>
            <a:ext cx="5486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Method of radiation doses</a:t>
            </a:r>
          </a:p>
        </p:txBody>
      </p:sp>
      <p:sp>
        <p:nvSpPr>
          <p:cNvPr id="5" name="Rectangle 4"/>
          <p:cNvSpPr/>
          <p:nvPr/>
        </p:nvSpPr>
        <p:spPr bwMode="auto">
          <a:xfrm>
            <a:off x="2362200" y="1371600"/>
            <a:ext cx="3733800" cy="8382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rPr>
              <a:t>Method of radiation doses </a:t>
            </a:r>
          </a:p>
        </p:txBody>
      </p:sp>
      <p:cxnSp>
        <p:nvCxnSpPr>
          <p:cNvPr id="19" name="Straight Connector 18"/>
          <p:cNvCxnSpPr/>
          <p:nvPr/>
        </p:nvCxnSpPr>
        <p:spPr bwMode="auto">
          <a:xfrm rot="5400000">
            <a:off x="3961605" y="2438400"/>
            <a:ext cx="4572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4191000" y="2667000"/>
            <a:ext cx="3429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auto">
          <a:xfrm>
            <a:off x="914400" y="2667000"/>
            <a:ext cx="3429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rot="5400000">
            <a:off x="724694" y="2856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rot="5400000">
            <a:off x="4001294" y="2856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bwMode="auto">
          <a:xfrm rot="5400000">
            <a:off x="7430294" y="28567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Rectangle 27"/>
          <p:cNvSpPr/>
          <p:nvPr/>
        </p:nvSpPr>
        <p:spPr bwMode="auto">
          <a:xfrm>
            <a:off x="5943600" y="3048000"/>
            <a:ext cx="2895600" cy="14478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l"/>
            <a:r>
              <a:rPr lang="en-US" sz="2000" dirty="0" smtClean="0">
                <a:latin typeface="Times New Roman" pitchFamily="18" charset="0"/>
                <a:cs typeface="Times New Roman" pitchFamily="18" charset="0"/>
              </a:rPr>
              <a:t>Indirect monitoring using </a:t>
            </a:r>
          </a:p>
          <a:p>
            <a:pPr algn="l"/>
            <a:r>
              <a:rPr lang="en-US" sz="2000" dirty="0" smtClean="0">
                <a:latin typeface="Times New Roman" pitchFamily="18" charset="0"/>
                <a:cs typeface="Times New Roman" pitchFamily="18" charset="0"/>
              </a:rPr>
              <a:t>environmental pathways </a:t>
            </a:r>
          </a:p>
          <a:p>
            <a:pPr algn="l"/>
            <a:r>
              <a:rPr lang="en-US" sz="2000" dirty="0" smtClean="0">
                <a:latin typeface="Times New Roman" pitchFamily="18" charset="0"/>
                <a:cs typeface="Times New Roman" pitchFamily="18" charset="0"/>
              </a:rPr>
              <a:t>analysis</a:t>
            </a:r>
            <a:endParaRPr lang="en-US" sz="2000" dirty="0" smtClean="0">
              <a:solidFill>
                <a:schemeClr val="tx1"/>
              </a:solidFill>
              <a:latin typeface="Times New Roman" pitchFamily="18" charset="0"/>
              <a:cs typeface="Times New Roman" pitchFamily="18" charset="0"/>
            </a:endParaRPr>
          </a:p>
        </p:txBody>
      </p:sp>
      <p:sp>
        <p:nvSpPr>
          <p:cNvPr id="29" name="Rectangle 28"/>
          <p:cNvSpPr/>
          <p:nvPr/>
        </p:nvSpPr>
        <p:spPr bwMode="auto">
          <a:xfrm>
            <a:off x="2819400" y="3048000"/>
            <a:ext cx="2895600" cy="14478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l"/>
            <a:r>
              <a:rPr lang="en-US" sz="2000" dirty="0" smtClean="0">
                <a:latin typeface="Times New Roman" pitchFamily="18" charset="0"/>
                <a:cs typeface="Times New Roman" pitchFamily="18" charset="0"/>
              </a:rPr>
              <a:t>Indirect monitoring using</a:t>
            </a:r>
          </a:p>
          <a:p>
            <a:pPr algn="l"/>
            <a:r>
              <a:rPr lang="en-US" sz="2000" dirty="0" smtClean="0">
                <a:latin typeface="Times New Roman" pitchFamily="18" charset="0"/>
                <a:cs typeface="Times New Roman" pitchFamily="18" charset="0"/>
              </a:rPr>
              <a:t>measured dose rates or</a:t>
            </a:r>
          </a:p>
          <a:p>
            <a:pPr algn="l"/>
            <a:r>
              <a:rPr lang="en-US" sz="2000" dirty="0" smtClean="0">
                <a:latin typeface="Times New Roman" pitchFamily="18" charset="0"/>
                <a:cs typeface="Times New Roman" pitchFamily="18" charset="0"/>
              </a:rPr>
              <a:t>airborne concentrations</a:t>
            </a:r>
          </a:p>
          <a:p>
            <a:pPr algn="l"/>
            <a:r>
              <a:rPr lang="en-US" sz="2000" dirty="0" smtClean="0">
                <a:latin typeface="Times New Roman" pitchFamily="18" charset="0"/>
                <a:cs typeface="Times New Roman" pitchFamily="18" charset="0"/>
              </a:rPr>
              <a:t>of nuclear substances</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 name="Rectangle 29"/>
          <p:cNvSpPr/>
          <p:nvPr/>
        </p:nvSpPr>
        <p:spPr bwMode="auto">
          <a:xfrm>
            <a:off x="228600" y="3048000"/>
            <a:ext cx="2362200" cy="14478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r>
              <a:rPr lang="en-US" sz="2000" dirty="0" smtClean="0">
                <a:latin typeface="Times New Roman" pitchFamily="18" charset="0"/>
                <a:cs typeface="Times New Roman" pitchFamily="18" charset="0"/>
              </a:rPr>
              <a:t>Personal Dosimetry</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3" name="Straight Connector 32"/>
          <p:cNvCxnSpPr/>
          <p:nvPr/>
        </p:nvCxnSpPr>
        <p:spPr bwMode="auto">
          <a:xfrm rot="5400000">
            <a:off x="7506494" y="46855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rot="5400000">
            <a:off x="4077494" y="46855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rot="5400000">
            <a:off x="724694" y="4685506"/>
            <a:ext cx="3810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Rectangle 38"/>
          <p:cNvSpPr/>
          <p:nvPr/>
        </p:nvSpPr>
        <p:spPr bwMode="auto">
          <a:xfrm>
            <a:off x="152400" y="4876800"/>
            <a:ext cx="2133600" cy="18288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justLow"/>
            <a:r>
              <a:rPr lang="en-US" sz="2000" dirty="0" smtClean="0">
                <a:latin typeface="Times New Roman" pitchFamily="18" charset="0"/>
                <a:cs typeface="Times New Roman" pitchFamily="18" charset="0"/>
              </a:rPr>
              <a:t>Is used primarily</a:t>
            </a:r>
          </a:p>
          <a:p>
            <a:pPr algn="justLow"/>
            <a:r>
              <a:rPr lang="en-US" sz="2000" dirty="0" smtClean="0">
                <a:latin typeface="Times New Roman" pitchFamily="18" charset="0"/>
                <a:cs typeface="Times New Roman" pitchFamily="18" charset="0"/>
              </a:rPr>
              <a:t>to workers in the</a:t>
            </a:r>
          </a:p>
          <a:p>
            <a:pPr algn="justLow"/>
            <a:r>
              <a:rPr lang="en-US" sz="2000" dirty="0" smtClean="0">
                <a:latin typeface="Times New Roman" pitchFamily="18" charset="0"/>
                <a:cs typeface="Times New Roman" pitchFamily="18" charset="0"/>
              </a:rPr>
              <a:t>nuclear industry.</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0" name="Rectangle 39"/>
          <p:cNvSpPr/>
          <p:nvPr/>
        </p:nvSpPr>
        <p:spPr bwMode="auto">
          <a:xfrm>
            <a:off x="2438400" y="4876800"/>
            <a:ext cx="3200400" cy="18288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justLow"/>
            <a:r>
              <a:rPr lang="en-US" sz="2000" dirty="0" smtClean="0">
                <a:latin typeface="Times New Roman" pitchFamily="18" charset="0"/>
                <a:cs typeface="Times New Roman" pitchFamily="18" charset="0"/>
              </a:rPr>
              <a:t>Is used when a person</a:t>
            </a:r>
          </a:p>
          <a:p>
            <a:pPr algn="justLow"/>
            <a:r>
              <a:rPr lang="en-US" sz="2000" dirty="0" smtClean="0">
                <a:latin typeface="Times New Roman" pitchFamily="18" charset="0"/>
                <a:cs typeface="Times New Roman" pitchFamily="18" charset="0"/>
              </a:rPr>
              <a:t>occupies an area with </a:t>
            </a:r>
          </a:p>
          <a:p>
            <a:pPr algn="justLow"/>
            <a:r>
              <a:rPr lang="en-US" sz="2000" dirty="0" smtClean="0">
                <a:latin typeface="Times New Roman" pitchFamily="18" charset="0"/>
                <a:cs typeface="Times New Roman" pitchFamily="18" charset="0"/>
              </a:rPr>
              <a:t>a known concentration of</a:t>
            </a:r>
          </a:p>
          <a:p>
            <a:pPr algn="justLow"/>
            <a:r>
              <a:rPr lang="en-US" sz="2000" dirty="0" smtClean="0">
                <a:latin typeface="Times New Roman" pitchFamily="18" charset="0"/>
                <a:cs typeface="Times New Roman" pitchFamily="18" charset="0"/>
              </a:rPr>
              <a:t>airborne radioactivity, or</a:t>
            </a:r>
          </a:p>
          <a:p>
            <a:pPr algn="justLow"/>
            <a:r>
              <a:rPr lang="en-US" sz="2000" dirty="0" smtClean="0">
                <a:latin typeface="Times New Roman" pitchFamily="18" charset="0"/>
                <a:cs typeface="Times New Roman" pitchFamily="18" charset="0"/>
              </a:rPr>
              <a:t>a known radioactive field,</a:t>
            </a:r>
          </a:p>
          <a:p>
            <a:pPr algn="justLow"/>
            <a:r>
              <a:rPr lang="en-US" sz="2000" dirty="0" smtClean="0">
                <a:latin typeface="Times New Roman" pitchFamily="18" charset="0"/>
                <a:cs typeface="Times New Roman" pitchFamily="18" charset="0"/>
              </a:rPr>
              <a:t>for a known period of time</a:t>
            </a:r>
            <a:r>
              <a:rPr lang="en-US" sz="2000" dirty="0" smtClean="0"/>
              <a:t>.</a:t>
            </a:r>
            <a:endParaRPr kumimoji="0" lang="en-US"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5791200" y="4876800"/>
            <a:ext cx="3200400" cy="1828800"/>
          </a:xfrm>
          <a:prstGeom prst="rect">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just">
              <a:tabLst>
                <a:tab pos="2971800" algn="l"/>
              </a:tabLst>
            </a:pPr>
            <a:r>
              <a:rPr lang="en-US" sz="2000" dirty="0" smtClean="0">
                <a:latin typeface="Times New Roman" pitchFamily="18" charset="0"/>
                <a:cs typeface="Times New Roman" pitchFamily="18" charset="0"/>
              </a:rPr>
              <a:t>In this method, population</a:t>
            </a:r>
          </a:p>
          <a:p>
            <a:pPr algn="just">
              <a:tabLst>
                <a:tab pos="2971800" algn="l"/>
              </a:tabLst>
            </a:pPr>
            <a:r>
              <a:rPr lang="en-US" sz="2000" dirty="0" smtClean="0">
                <a:latin typeface="Times New Roman" pitchFamily="18" charset="0"/>
                <a:cs typeface="Times New Roman" pitchFamily="18" charset="0"/>
              </a:rPr>
              <a:t>exposures are modeled by</a:t>
            </a:r>
          </a:p>
          <a:p>
            <a:pPr algn="just">
              <a:tabLst>
                <a:tab pos="2971800" algn="l"/>
              </a:tabLst>
            </a:pPr>
            <a:r>
              <a:rPr lang="en-US" sz="2000" dirty="0" smtClean="0">
                <a:latin typeface="Times New Roman" pitchFamily="18" charset="0"/>
                <a:cs typeface="Times New Roman" pitchFamily="18" charset="0"/>
              </a:rPr>
              <a:t>measuring the amount of </a:t>
            </a:r>
          </a:p>
          <a:p>
            <a:pPr algn="just">
              <a:tabLst>
                <a:tab pos="2971800" algn="l"/>
              </a:tabLst>
            </a:pPr>
            <a:r>
              <a:rPr lang="en-US" sz="2000" dirty="0" smtClean="0">
                <a:latin typeface="Times New Roman" pitchFamily="18" charset="0"/>
                <a:cs typeface="Times New Roman" pitchFamily="18" charset="0"/>
              </a:rPr>
              <a:t>nuclear substances released</a:t>
            </a:r>
          </a:p>
          <a:p>
            <a:pPr algn="just">
              <a:tabLst>
                <a:tab pos="2971800" algn="l"/>
              </a:tabLst>
            </a:pPr>
            <a:r>
              <a:rPr lang="en-US" sz="2000" dirty="0" smtClean="0">
                <a:latin typeface="Times New Roman" pitchFamily="18" charset="0"/>
                <a:cs typeface="Times New Roman" pitchFamily="18" charset="0"/>
              </a:rPr>
              <a:t>to the environment from </a:t>
            </a:r>
          </a:p>
          <a:p>
            <a:pPr algn="just">
              <a:tabLst>
                <a:tab pos="2971800" algn="l"/>
              </a:tabLst>
            </a:pPr>
            <a:r>
              <a:rPr lang="en-US" sz="2000" dirty="0" smtClean="0">
                <a:latin typeface="Times New Roman" pitchFamily="18" charset="0"/>
                <a:cs typeface="Times New Roman" pitchFamily="18" charset="0"/>
              </a:rPr>
              <a:t>a source .  </a:t>
            </a:r>
            <a:endParaRPr lang="en-US" sz="2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archive.jpg"/>
          <p:cNvPicPr/>
          <p:nvPr/>
        </p:nvPicPr>
        <p:blipFill>
          <a:blip r:embed="rId2"/>
          <a:stretch>
            <a:fillRect/>
          </a:stretch>
        </p:blipFill>
        <p:spPr>
          <a:xfrm>
            <a:off x="1524000" y="1524000"/>
            <a:ext cx="6115050" cy="4698683"/>
          </a:xfrm>
          <a:prstGeom prst="rect">
            <a:avLst/>
          </a:prstGeom>
        </p:spPr>
      </p:pic>
      <p:sp>
        <p:nvSpPr>
          <p:cNvPr id="5" name="Rectangle 2"/>
          <p:cNvSpPr>
            <a:spLocks noChangeArrowheads="1"/>
          </p:cNvSpPr>
          <p:nvPr/>
        </p:nvSpPr>
        <p:spPr bwMode="auto">
          <a:xfrm>
            <a:off x="304800" y="228600"/>
            <a:ext cx="5486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Font typeface="Arial" pitchFamily="34" charset="0"/>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Personal Dosimetry</a:t>
            </a:r>
          </a:p>
        </p:txBody>
      </p:sp>
      <p:sp>
        <p:nvSpPr>
          <p:cNvPr id="6" name="TextBox 5"/>
          <p:cNvSpPr txBox="1"/>
          <p:nvPr/>
        </p:nvSpPr>
        <p:spPr>
          <a:xfrm>
            <a:off x="1600200" y="6324600"/>
            <a:ext cx="5562600" cy="769441"/>
          </a:xfrm>
          <a:prstGeom prst="rect">
            <a:avLst/>
          </a:prstGeom>
          <a:noFill/>
        </p:spPr>
        <p:txBody>
          <a:bodyPr wrap="square" rtlCol="0">
            <a:spAutoFit/>
          </a:bodyPr>
          <a:lstStyle/>
          <a:p>
            <a:r>
              <a:rPr lang="en-US" sz="2000" b="1" dirty="0" smtClean="0">
                <a:solidFill>
                  <a:srgbClr val="33CC33"/>
                </a:solidFill>
                <a:latin typeface="Times New Roman" pitchFamily="18" charset="0"/>
                <a:cs typeface="Times New Roman" pitchFamily="18" charset="0"/>
              </a:rPr>
              <a:t>Figure 2</a:t>
            </a:r>
            <a:r>
              <a:rPr lang="en-US" sz="2000" dirty="0" smtClean="0">
                <a:latin typeface="Times New Roman" pitchFamily="18" charset="0"/>
                <a:cs typeface="Times New Roman" pitchFamily="18" charset="0"/>
              </a:rPr>
              <a:t>: The personal dosimetry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838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Font typeface="Arial" pitchFamily="34" charset="0"/>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Monitoring using environmental </a:t>
            </a:r>
          </a:p>
          <a:p>
            <a:pPr algn="l"/>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pathways analysis</a:t>
            </a:r>
          </a:p>
        </p:txBody>
      </p:sp>
      <p:pic>
        <p:nvPicPr>
          <p:cNvPr id="3"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848600" cy="4382913"/>
          </a:xfrm>
          <a:prstGeom prst="rect">
            <a:avLst/>
          </a:prstGeom>
          <a:noFill/>
          <a:ln>
            <a:noFill/>
          </a:ln>
        </p:spPr>
      </p:pic>
      <p:sp>
        <p:nvSpPr>
          <p:cNvPr id="4" name="TextBox 3"/>
          <p:cNvSpPr txBox="1"/>
          <p:nvPr/>
        </p:nvSpPr>
        <p:spPr>
          <a:xfrm>
            <a:off x="1600200" y="6324600"/>
            <a:ext cx="5562600" cy="769441"/>
          </a:xfrm>
          <a:prstGeom prst="rect">
            <a:avLst/>
          </a:prstGeom>
          <a:noFill/>
        </p:spPr>
        <p:txBody>
          <a:bodyPr wrap="square" rtlCol="0">
            <a:spAutoFit/>
          </a:bodyPr>
          <a:lstStyle/>
          <a:p>
            <a:r>
              <a:rPr lang="en-US" sz="2000" b="1" dirty="0" smtClean="0">
                <a:solidFill>
                  <a:srgbClr val="33CC33"/>
                </a:solidFill>
                <a:latin typeface="Times New Roman" pitchFamily="18" charset="0"/>
                <a:cs typeface="Times New Roman" pitchFamily="18" charset="0"/>
              </a:rPr>
              <a:t>Figure 3</a:t>
            </a:r>
            <a:r>
              <a:rPr lang="en-US" sz="2000" dirty="0" smtClean="0">
                <a:latin typeface="Times New Roman" pitchFamily="18" charset="0"/>
                <a:cs typeface="Times New Roman" pitchFamily="18" charset="0"/>
              </a:rPr>
              <a:t>: Environmental pathways analysis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5">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2C86AA"/>
        </a:lt2>
        <a:accent1>
          <a:srgbClr val="4B782A"/>
        </a:accent1>
        <a:accent2>
          <a:srgbClr val="38AFD0"/>
        </a:accent2>
        <a:accent3>
          <a:srgbClr val="FFFFFF"/>
        </a:accent3>
        <a:accent4>
          <a:srgbClr val="404040"/>
        </a:accent4>
        <a:accent5>
          <a:srgbClr val="B1BEAC"/>
        </a:accent5>
        <a:accent6>
          <a:srgbClr val="329EBC"/>
        </a:accent6>
        <a:hlink>
          <a:srgbClr val="9DBC2A"/>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93CB6A"/>
        </a:lt2>
        <a:accent1>
          <a:srgbClr val="71BE5E"/>
        </a:accent1>
        <a:accent2>
          <a:srgbClr val="07AB4A"/>
        </a:accent2>
        <a:accent3>
          <a:srgbClr val="FFFFFF"/>
        </a:accent3>
        <a:accent4>
          <a:srgbClr val="404040"/>
        </a:accent4>
        <a:accent5>
          <a:srgbClr val="BBDBB6"/>
        </a:accent5>
        <a:accent6>
          <a:srgbClr val="069B42"/>
        </a:accent6>
        <a:hlink>
          <a:srgbClr val="A0CD6E"/>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template 5">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themeOverride>
</file>

<file path=docProps/app.xml><?xml version="1.0" encoding="utf-8"?>
<Properties xmlns="http://schemas.openxmlformats.org/officeDocument/2006/extended-properties" xmlns:vt="http://schemas.openxmlformats.org/officeDocument/2006/docPropsVTypes">
  <Template/>
  <TotalTime>1516</TotalTime>
  <Words>2934</Words>
  <Application>Microsoft Office PowerPoint</Application>
  <PresentationFormat>عرض على الشاشة (3:4)‏</PresentationFormat>
  <Paragraphs>372</Paragraphs>
  <Slides>57</Slides>
  <Notes>2</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57</vt:i4>
      </vt:variant>
    </vt:vector>
  </HeadingPairs>
  <TitlesOfParts>
    <vt:vector size="59" baseType="lpstr">
      <vt:lpstr>powerpoint-template</vt:lpstr>
      <vt:lpstr>Equation</vt:lpstr>
      <vt:lpstr>Thermoluminescence dosimetry (TLD) technology in dosimetry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Basic Concepts Of Thermoluminescence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Advantages of TLDs</vt:lpstr>
      <vt:lpstr>عرض تقديمي في PowerPoint</vt:lpstr>
      <vt:lpstr>عرض تقديمي في PowerPoint</vt:lpstr>
      <vt:lpstr>عرض تقديمي في PowerPoint</vt:lpstr>
      <vt:lpstr>عرض تقديمي في PowerPoint</vt:lpstr>
    </vt:vector>
  </TitlesOfParts>
  <Company>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Haneen</dc:creator>
  <cp:lastModifiedBy>ELEBDA3</cp:lastModifiedBy>
  <cp:revision>141</cp:revision>
  <dcterms:created xsi:type="dcterms:W3CDTF">2013-05-25T09:59:18Z</dcterms:created>
  <dcterms:modified xsi:type="dcterms:W3CDTF">2013-06-04T16:14:18Z</dcterms:modified>
</cp:coreProperties>
</file>